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60"/>
  </p:handoutMasterIdLst>
  <p:sldIdLst>
    <p:sldId id="256" r:id="rId3"/>
    <p:sldId id="277" r:id="rId5"/>
    <p:sldId id="289" r:id="rId6"/>
    <p:sldId id="262" r:id="rId7"/>
    <p:sldId id="293" r:id="rId8"/>
    <p:sldId id="296" r:id="rId9"/>
    <p:sldId id="297" r:id="rId10"/>
    <p:sldId id="298" r:id="rId11"/>
    <p:sldId id="299" r:id="rId12"/>
    <p:sldId id="302" r:id="rId13"/>
    <p:sldId id="303" r:id="rId14"/>
    <p:sldId id="304" r:id="rId15"/>
    <p:sldId id="305" r:id="rId16"/>
    <p:sldId id="306" r:id="rId17"/>
    <p:sldId id="307" r:id="rId18"/>
    <p:sldId id="308"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3" r:id="rId32"/>
    <p:sldId id="324" r:id="rId33"/>
    <p:sldId id="325" r:id="rId34"/>
    <p:sldId id="343" r:id="rId35"/>
    <p:sldId id="326" r:id="rId36"/>
    <p:sldId id="327" r:id="rId37"/>
    <p:sldId id="328" r:id="rId38"/>
    <p:sldId id="329" r:id="rId39"/>
    <p:sldId id="330" r:id="rId40"/>
    <p:sldId id="331" r:id="rId41"/>
    <p:sldId id="332" r:id="rId42"/>
    <p:sldId id="333" r:id="rId43"/>
    <p:sldId id="334" r:id="rId44"/>
    <p:sldId id="335" r:id="rId45"/>
    <p:sldId id="336" r:id="rId46"/>
    <p:sldId id="344" r:id="rId47"/>
    <p:sldId id="337" r:id="rId48"/>
    <p:sldId id="338" r:id="rId49"/>
    <p:sldId id="339" r:id="rId50"/>
    <p:sldId id="345" r:id="rId51"/>
    <p:sldId id="340" r:id="rId52"/>
    <p:sldId id="346" r:id="rId53"/>
    <p:sldId id="341" r:id="rId54"/>
    <p:sldId id="347" r:id="rId55"/>
    <p:sldId id="342" r:id="rId56"/>
    <p:sldId id="348" r:id="rId57"/>
    <p:sldId id="349" r:id="rId58"/>
    <p:sldId id="350" r:id="rId5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32" autoAdjust="0"/>
  </p:normalViewPr>
  <p:slideViewPr>
    <p:cSldViewPr snapToGrid="0" showGuides="1">
      <p:cViewPr varScale="1">
        <p:scale>
          <a:sx n="101" d="100"/>
          <a:sy n="101" d="100"/>
        </p:scale>
        <p:origin x="1092" y="114"/>
      </p:cViewPr>
      <p:guideLst>
        <p:guide orient="horz" pos="3360"/>
        <p:guide pos="3840"/>
      </p:guideLst>
    </p:cSldViewPr>
  </p:slideViewPr>
  <p:outlineViewPr>
    <p:cViewPr>
      <p:scale>
        <a:sx n="33" d="100"/>
        <a:sy n="33" d="100"/>
      </p:scale>
      <p:origin x="0" y="-8106"/>
    </p:cViewPr>
  </p:outlin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icrosoft YaHei UI" panose="020B0503020204020204" pitchFamily="34" charset="-122"/>
                <a:ea typeface="Microsoft YaHei UI" panose="020B0503020204020204" pitchFamily="34" charset="-122"/>
              </a:rPr>
              <a:t>s</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8" name="图形 7"/>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3" name="文本占位符 2"/>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4" name="文本占位符 2"/>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4" name="内容占位符 3"/>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6" name="内容占位符 5"/>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22" name="内容占位符 3"/>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图形 14"/>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内容占位符 3"/>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26" name="内容占位符 5"/>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p:txBody>
      </p:sp>
      <p:sp>
        <p:nvSpPr>
          <p:cNvPr id="27" name="内容占位符 3"/>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1" name="图形 10"/>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368030" cy="391239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a:fillRect/>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20"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5"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6"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7"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8"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9"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6" name="文本占位符 10"/>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38" name="灯片编号占位符 4"/>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endParaRPr lang="zh-CN" altLang="en-US" noProof="0"/>
          </a:p>
        </p:txBody>
      </p:sp>
      <p:sp>
        <p:nvSpPr>
          <p:cNvPr id="2" name="标题 1"/>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cxnSp>
        <p:nvCxnSpPr>
          <p:cNvPr id="10" name="直接连接符​​(S) 9"/>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0" name="直接连接符​​(S) 9"/>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5" name="图片占位符 10"/>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6" name="图片占位符 10"/>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7" name="图片占位符 10"/>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58" name="图片占位符 10"/>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文本占位符 2"/>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2" name="文本占位符 2"/>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9" name="文本占位符 2"/>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3" name="文本占位符 2"/>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0" name="文本占位符 2"/>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4" name="文本占位符 2"/>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1" name="文本占位符 2"/>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5" name="文本占位符 2"/>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3" name="图形 1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图形 1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内容占位符 10"/>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3" name="文本占位符 2"/>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4" name="内容占位符 3"/>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4" name="内容占位符 10"/>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5" name="文本占位符 4"/>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endParaRPr lang="zh-CN" altLang="en-US" noProof="0"/>
          </a:p>
        </p:txBody>
      </p:sp>
      <p:sp>
        <p:nvSpPr>
          <p:cNvPr id="6" name="内容占位符 5"/>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5" name="内容占位符 10"/>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21" name="文本占位符 2"/>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2" name="内容占位符 3"/>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6" name="内容占位符 10"/>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14" name="文本占位符 2"/>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cxnSp>
        <p:nvCxnSpPr>
          <p:cNvPr id="16" name="直接连接符​​(S) 15"/>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23" name="直接连接符​​(S) 22"/>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期占位符 6"/>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endParaRPr lang="zh-CN" altLang="en-US" noProof="0"/>
          </a:p>
        </p:txBody>
      </p:sp>
      <p:sp>
        <p:nvSpPr>
          <p:cNvPr id="11" name="幻灯片编号占位符 8"/>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5488815" y="0"/>
            <a:ext cx="6703185" cy="6858000"/>
          </a:xfrm>
          <a:prstGeom prst="rect">
            <a:avLst/>
          </a:prstGeom>
        </p:spPr>
      </p:pic>
      <p:sp>
        <p:nvSpPr>
          <p:cNvPr id="2" name="标题 1"/>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内容占位符 2"/>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endParaRPr lang="zh-CN" altLang="en-US" noProof="0"/>
          </a:p>
        </p:txBody>
      </p:sp>
      <p:sp>
        <p:nvSpPr>
          <p:cNvPr id="16" name="文本占位符 15"/>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7" name="文本占位符 15"/>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8" name="文本占位符 15"/>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9" name="文本占位符 15"/>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34" name="文本占位符 15"/>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5" name="文本占位符 15"/>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6" name="文本占位符 15"/>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7" name="文本占位符 15"/>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cxnSp>
        <p:nvCxnSpPr>
          <p:cNvPr id="3" name="直接连接符​​(S) 2"/>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7" name="灯片编号占位符 6"/>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1" name="文本占位符 15"/>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2" name="文本占位符 18"/>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3" name="文本占位符 15"/>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4" name="文本占位符 18"/>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2" name="文本占位符 15"/>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13" name="文本占位符 18"/>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2" name="直接连接符​​(S) 1"/>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图形 7"/>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6" name="文本占位符 15"/>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8" name="文本占位符 18"/>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9" name="文本占位符 15"/>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0" name="文本占位符 18"/>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3" name="文本占位符 15"/>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4" name="文本占位符 18"/>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2" name="图形 1"/>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4696" y="-1"/>
            <a:ext cx="4896735" cy="43859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14" name="直接连接符​​(S) 13"/>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1"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pic>
        <p:nvPicPr>
          <p:cNvPr id="5" name="图形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cxnSp>
        <p:nvCxnSpPr>
          <p:cNvPr id="9" name="直接连接符​​(S) 8"/>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2"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3"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4"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5"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6"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7"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9"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21" name="文本占位符 2"/>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2" name="内容占位符 3"/>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6" name="直接连接符​​(S) 15"/>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2" Type="http://schemas.openxmlformats.org/officeDocument/2006/relationships/notesSlide" Target="../notesSlides/notesSlide20.xml"/><Relationship Id="rId11" Type="http://schemas.openxmlformats.org/officeDocument/2006/relationships/slideLayout" Target="../slideLayouts/slideLayout4.xml"/><Relationship Id="rId10" Type="http://schemas.openxmlformats.org/officeDocument/2006/relationships/image" Target="../media/image63.png"/><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hyperlink" Target="https://www.luogu.com.cn/record/208502390"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image" Target="../media/image9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416040" y="4502788"/>
            <a:ext cx="4941771" cy="1122202"/>
          </a:xfrm>
        </p:spPr>
        <p:txBody>
          <a:bodyPr/>
          <a:lstStyle/>
          <a:p>
            <a:r>
              <a:rPr lang="en-US" altLang="zh-CN" sz="3600" b="0" i="0" dirty="0">
                <a:effectLst/>
                <a:latin typeface="Fira Sans" panose="020F0502020204030204" pitchFamily="34" charset="0"/>
              </a:rPr>
              <a:t>greedy</a:t>
            </a:r>
            <a:endParaRPr lang="zh-CN" altLang="en-US" dirty="0"/>
          </a:p>
        </p:txBody>
      </p:sp>
      <p:sp>
        <p:nvSpPr>
          <p:cNvPr id="7" name="副标题 6"/>
          <p:cNvSpPr>
            <a:spLocks noGrp="1"/>
          </p:cNvSpPr>
          <p:nvPr>
            <p:ph type="subTitle" idx="1"/>
          </p:nvPr>
        </p:nvSpPr>
        <p:spPr/>
        <p:txBody>
          <a:bodyPr/>
          <a:lstStyle/>
          <a:p>
            <a:r>
              <a:rPr lang="en-US" altLang="zh-CN" b="0" i="0" dirty="0">
                <a:solidFill>
                  <a:srgbClr val="222222"/>
                </a:solidFill>
                <a:effectLst/>
                <a:latin typeface="Arial" panose="020B0604020202020204" pitchFamily="34" charset="0"/>
              </a:rPr>
              <a:t>               —— </a:t>
            </a:r>
            <a:r>
              <a:rPr lang="zh-CN" altLang="en-US" b="0" i="0" dirty="0">
                <a:solidFill>
                  <a:srgbClr val="222222"/>
                </a:solidFill>
                <a:effectLst/>
                <a:latin typeface="Arial" panose="020B0604020202020204" pitchFamily="34" charset="0"/>
              </a:rPr>
              <a:t>左凯瑞</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523220"/>
          </a:xfrm>
          <a:prstGeom prst="rect">
            <a:avLst/>
          </a:prstGeom>
          <a:noFill/>
        </p:spPr>
        <p:txBody>
          <a:bodyPr wrap="square" rtlCol="0">
            <a:spAutoFit/>
          </a:bodyPr>
          <a:lstStyle/>
          <a:p>
            <a:pPr algn="l"/>
            <a:r>
              <a:rPr lang="en-US" altLang="zh-CN" sz="2800" b="1" i="0" dirty="0">
                <a:effectLst/>
                <a:latin typeface="+mj-lt"/>
              </a:rPr>
              <a:t>[ICPC 2016 WF] Swap Space</a:t>
            </a:r>
            <a:endParaRPr lang="en-US" altLang="zh-CN" sz="2800" b="1" i="0" dirty="0">
              <a:effectLst/>
              <a:latin typeface="+mj-lt"/>
            </a:endParaRPr>
          </a:p>
        </p:txBody>
      </p:sp>
      <p:pic>
        <p:nvPicPr>
          <p:cNvPr id="6" name="图片 5" descr="图形用户界面&#10;&#10;AI 生成的内容可能不正确。"/>
          <p:cNvPicPr>
            <a:picLocks noChangeAspect="1"/>
          </p:cNvPicPr>
          <p:nvPr/>
        </p:nvPicPr>
        <p:blipFill>
          <a:blip r:embed="rId1"/>
          <a:stretch>
            <a:fillRect/>
          </a:stretch>
        </p:blipFill>
        <p:spPr>
          <a:xfrm>
            <a:off x="390525" y="2066672"/>
            <a:ext cx="11212490" cy="3620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685030"/>
              </a:xfrm>
              <a:prstGeom prst="rect">
                <a:avLst/>
              </a:prstGeom>
              <a:noFill/>
            </p:spPr>
            <p:txBody>
              <a:bodyPr wrap="square" rtlCol="0">
                <a:spAutoFit/>
              </a:bodyPr>
              <a:lstStyle/>
              <a:p>
                <a:r>
                  <a:rPr lang="zh-CN" altLang="en-US" dirty="0"/>
                  <a:t>设第</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次格式化的硬盘为第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块。则在格式化第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 </a:t>
                </a:r>
                <a:r>
                  <a:rPr lang="zh-CN" altLang="en-US" dirty="0"/>
                  <a:t>块硬盘前，需要的额外空间为 </a:t>
                </a:r>
                <a14:m>
                  <m:oMath xmlns:m="http://schemas.openxmlformats.org/officeDocument/2006/math">
                    <m:r>
                      <m:rPr>
                        <m:sty m:val="p"/>
                      </m:rPr>
                      <a:rPr lang="en-US" altLang="zh-CN" i="1" dirty="0" smtClean="0">
                        <a:latin typeface="Cambria Math" panose="02040503050406030204" pitchFamily="18" charset="0"/>
                      </a:rPr>
                      <m:t>max</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0</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m:t>
                        </m:r>
                        <m:sPre>
                          <m:sPrePr>
                            <m:ctrlPr>
                              <a:rPr lang="en-US" altLang="zh-CN"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e>
                    </m:d>
                    <m:r>
                      <a:rPr lang="en-US" altLang="zh-CN" b="0" i="1" dirty="0" smtClean="0">
                        <a:latin typeface="Cambria Math" panose="02040503050406030204" pitchFamily="18" charset="0"/>
                      </a:rPr>
                      <m:t>−(∑</m:t>
                    </m:r>
                    <m:sPre>
                      <m:sPrePr>
                        <m:ctrlPr>
                          <a:rPr lang="en-US" altLang="zh-CN" b="0" i="1" dirty="0" smtClean="0">
                            <a:latin typeface="Cambria Math" panose="02040503050406030204" pitchFamily="18" charset="0"/>
                          </a:rPr>
                        </m:ctrlPr>
                      </m:sPre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i="1" dirty="0" smtClean="0">
                        <a:latin typeface="Cambria Math" panose="02040503050406030204" pitchFamily="18" charset="0"/>
                      </a:rPr>
                      <m:t>)</m:t>
                    </m:r>
                  </m:oMath>
                </a14:m>
                <a:r>
                  <a:rPr lang="zh-CN" altLang="en-US" dirty="0"/>
                  <a:t>。因此问题相当于给定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对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，找到它们的一个排列，最</a:t>
                </a:r>
                <a:r>
                  <a:rPr lang="zh-CN" altLang="en-US" b="1" dirty="0"/>
                  <a:t>大</a:t>
                </a:r>
                <a:r>
                  <a:rPr lang="zh-CN" altLang="en-US" dirty="0"/>
                  <a:t>化</a:t>
                </a:r>
                <a14:m>
                  <m:oMath xmlns:m="http://schemas.openxmlformats.org/officeDocument/2006/math">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sPre>
                        <m:r>
                          <a:rPr lang="en-US" altLang="zh-CN" b="0" i="1" smtClean="0">
                            <a:latin typeface="Cambria Math" panose="02040503050406030204" pitchFamily="18" charset="0"/>
                          </a:rPr>
                          <m:t>}</m:t>
                        </m:r>
                      </m:e>
                    </m:sPre>
                  </m:oMath>
                </a14:m>
                <a:r>
                  <a:rPr lang="zh-CN" altLang="en-US" dirty="0"/>
                  <a:t>。记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𝑛</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𝑛</m:t>
                                    </m:r>
                                  </m:sub>
                                </m:sSub>
                              </m:e>
                            </m:d>
                          </m:e>
                        </m:d>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a:latin typeface="Cambria Math" panose="02040503050406030204" pitchFamily="18" charset="0"/>
                      </a:rPr>
                      <m:t>𝑚𝑖𝑛</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sPre>
                          <m:sPrePr>
                            <m:ctrlPr>
                              <a:rPr lang="en-US" altLang="zh-CN" i="1">
                                <a:latin typeface="Cambria Math" panose="02040503050406030204" pitchFamily="18" charset="0"/>
                              </a:rPr>
                            </m:ctrlPr>
                          </m:sPre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𝑖</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e>
                        </m:sPre>
                        <m:r>
                          <a:rPr lang="en-US" altLang="zh-CN" i="1">
                            <a:latin typeface="Cambria Math" panose="02040503050406030204" pitchFamily="18" charset="0"/>
                          </a:rPr>
                          <m:t>}</m:t>
                        </m:r>
                      </m:e>
                    </m:sPre>
                  </m:oMath>
                </a14:m>
                <a:r>
                  <a:rPr lang="zh-CN" altLang="en-US" dirty="0"/>
                  <a:t>， 即可看成</a:t>
                </a:r>
                <a:r>
                  <a:rPr lang="zh-CN" altLang="en-US" b="1" dirty="0"/>
                  <a:t>最小化</a:t>
                </a:r>
                <a:r>
                  <a:rPr lang="zh-CN" altLang="en-US" dirty="0"/>
                  <a:t> </a:t>
                </a:r>
                <a14:m>
                  <m:oMath xmlns:m="http://schemas.openxmlformats.org/officeDocument/2006/math">
                    <m:r>
                      <a:rPr lang="en-US" altLang="zh-CN" i="1" dirty="0" smtClean="0">
                        <a:latin typeface="Cambria Math" panose="02040503050406030204" pitchFamily="18" charset="0"/>
                      </a:rPr>
                      <m:t>𝐹</m:t>
                    </m:r>
                  </m:oMath>
                </a14:m>
                <a:r>
                  <a:rPr lang="zh-CN" altLang="en-US" dirty="0"/>
                  <a:t>。</a:t>
                </a:r>
                <a:endParaRPr lang="en-US" altLang="zh-CN" dirty="0"/>
              </a:p>
              <a:p>
                <a:endParaRPr lang="en-US" altLang="zh-CN" dirty="0"/>
              </a:p>
              <a:p>
                <a:r>
                  <a:rPr lang="zh-CN" altLang="en-US" dirty="0"/>
                  <a:t>沿用之前的方法，定义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 当且仅当</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a:t>对于两个元素</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b</m:t>
                            </m:r>
                          </m:e>
                          <m:sub>
                            <m:r>
                              <a:rPr lang="en-US" altLang="zh-CN" i="1" dirty="0" smtClean="0">
                                <a:latin typeface="Cambria Math" panose="02040503050406030204" pitchFamily="18" charset="0"/>
                              </a:rPr>
                              <m:t>1</m:t>
                            </m:r>
                          </m:sub>
                        </m:sSub>
                      </m:e>
                    </m:d>
                    <m:r>
                      <a:rPr lang="en-US" altLang="zh-CN"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zh-CN" altLang="en-US" i="1" dirty="0">
                        <a:latin typeface="Cambria Math" panose="02040503050406030204" pitchFamily="18" charset="0"/>
                      </a:rPr>
                      <m:t>，</m:t>
                    </m:r>
                    <m:r>
                      <a:rPr lang="zh-CN" altLang="en-US"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a:t>
                </a:r>
                <a:endParaRPr lang="en-US" altLang="zh-CN" dirty="0"/>
              </a:p>
              <a:p>
                <a:endParaRPr lang="en-US" altLang="zh-CN" dirty="0"/>
              </a:p>
              <a:p>
                <a:r>
                  <a:rPr lang="zh-CN" altLang="en-US" dirty="0"/>
                  <a:t>不难证明其满足</a:t>
                </a:r>
                <a:r>
                  <a:rPr lang="zh-CN" altLang="en-US" b="1" dirty="0"/>
                  <a:t>性质</a:t>
                </a:r>
                <a:r>
                  <a:rPr lang="en-US" altLang="zh-CN" b="1" dirty="0"/>
                  <a:t>3</a:t>
                </a:r>
                <a:r>
                  <a:rPr lang="en-US" altLang="zh-CN" dirty="0"/>
                  <a:t>(</a:t>
                </a:r>
                <a:r>
                  <a:rPr lang="zh-CN" altLang="en-US" strike="sngStrike" dirty="0"/>
                  <a:t>自己证</a:t>
                </a:r>
                <a:r>
                  <a:rPr lang="en-US" altLang="zh-CN" dirty="0"/>
                  <a:t>)</a:t>
                </a:r>
                <a:endParaRPr lang="en-US" altLang="zh-CN" dirty="0"/>
              </a:p>
              <a:p>
                <a:endParaRPr lang="en-US" altLang="zh-CN" b="1" dirty="0"/>
              </a:p>
              <a:p>
                <a:r>
                  <a:rPr lang="zh-CN" altLang="en-US" dirty="0"/>
                  <a:t>分析此时大小关系的性质，即分析</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min</m:t>
                        </m:r>
                      </m:fName>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e>
                        </m:d>
                        <m:r>
                          <a:rPr lang="en-US" altLang="zh-CN" b="0"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min</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d>
                          </m:e>
                        </m:func>
                      </m:e>
                    </m:func>
                  </m:oMath>
                </a14:m>
                <a:r>
                  <a:rPr lang="zh-CN" altLang="en-US" dirty="0"/>
                  <a:t>，这个不等式成立时，说明左边某一个 </a:t>
                </a:r>
                <a14:m>
                  <m:oMath xmlns:m="http://schemas.openxmlformats.org/officeDocument/2006/math">
                    <m:r>
                      <a:rPr lang="en-US" altLang="zh-CN" b="0" i="1" smtClean="0">
                        <a:latin typeface="Cambria Math" panose="02040503050406030204" pitchFamily="18" charset="0"/>
                      </a:rPr>
                      <m:t>≤</m:t>
                    </m:r>
                  </m:oMath>
                </a14:m>
                <a:r>
                  <a:rPr lang="zh-CN" altLang="en-US" b="1" dirty="0"/>
                  <a:t> </a:t>
                </a:r>
                <a:r>
                  <a:rPr lang="zh-CN" altLang="en-US" dirty="0"/>
                  <a:t>右边两个，因此上述条件等价于满足一下两者之一：</a:t>
                </a:r>
                <a:endParaRPr lang="en-US" altLang="zh-CN" dirty="0"/>
              </a:p>
              <a:p>
                <a:endParaRPr lang="en-US" altLang="zh-CN" dirty="0"/>
              </a:p>
              <a:p>
                <a:r>
                  <a:rPr lang="en-US" altLang="zh-CN" dirty="0"/>
                  <a:t>1.</a:t>
                </a:r>
                <a:r>
                  <a:rPr lang="zh-CN" altLang="en-US" dirty="0"/>
                  <a:t>如果都大于等于第一个元素，则相当于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 </a:t>
                </a:r>
                <a:endParaRPr lang="en-US" altLang="zh-CN" dirty="0"/>
              </a:p>
              <a:p>
                <a:endParaRPr lang="en-US" altLang="zh-CN" dirty="0"/>
              </a:p>
              <a:p>
                <a:r>
                  <a:rPr lang="en-US" altLang="zh-CN" dirty="0"/>
                  <a:t>2.</a:t>
                </a:r>
                <a:r>
                  <a:rPr lang="zh-CN" altLang="en-US" dirty="0"/>
                  <a:t>如果都大于等于第二个元素，则相当于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2</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0</m:t>
                    </m:r>
                  </m:oMath>
                </a14:m>
                <a:r>
                  <a:rPr lang="zh-CN" altLang="en-US"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68503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285749" y="666750"/>
                <a:ext cx="9486900" cy="369332"/>
              </a:xfrm>
              <a:prstGeom prst="rect">
                <a:avLst/>
              </a:prstGeom>
              <a:noFill/>
            </p:spPr>
            <p:txBody>
              <a:bodyPr wrap="square" rtlCol="0">
                <a:spAutoFit/>
              </a:bodyPr>
              <a:lstStyle/>
              <a:p>
                <a:r>
                  <a:rPr lang="zh-CN" altLang="en-US" dirty="0"/>
                  <a:t>由此此可以考虑将所有元素按照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zh-CN" altLang="en-US" dirty="0"/>
                  <a:t>的符号，即</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 分成三类。此时有如下引理：</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285749" y="666750"/>
                <a:ext cx="9486900" cy="369332"/>
              </a:xfrm>
              <a:prstGeom prst="rect">
                <a:avLst/>
              </a:prstGeom>
              <a:blipFill rotWithShape="1">
                <a:blip r:embed="rId1"/>
                <a:stretch>
                  <a:fillRect l="-7" r="7"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85749" y="5869113"/>
                <a:ext cx="1438276" cy="6082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funcPr>
                        <m:fName>
                          <m:r>
                            <m:rPr>
                              <m:sty m:val="p"/>
                            </m:rPr>
                            <a:rPr lang="en-US" altLang="zh-CN" sz="1050">
                              <a:solidFill>
                                <a:schemeClr val="tx1">
                                  <a:tint val="75000"/>
                                </a:schemeClr>
                              </a:solidFill>
                              <a:latin typeface="Cambria Math" panose="02040503050406030204" pitchFamily="18" charset="0"/>
                              <a:ea typeface="Microsoft YaHei UI" panose="020B0503020204020204" pitchFamily="34" charset="-122"/>
                            </a:rPr>
                            <m:t>sgn</m:t>
                          </m:r>
                        </m:fName>
                        <m:e>
                          <m:d>
                            <m:d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e>
                          </m:d>
                        </m:e>
                      </m:func>
                      <m:r>
                        <a:rPr lang="en-US" altLang="zh-CN" sz="1050">
                          <a:solidFill>
                            <a:schemeClr val="tx1">
                              <a:tint val="75000"/>
                            </a:schemeClr>
                          </a:solidFill>
                          <a:latin typeface="Cambria Math" panose="02040503050406030204" pitchFamily="18" charset="0"/>
                          <a:ea typeface="Microsoft YaHei UI" panose="020B0503020204020204" pitchFamily="34" charset="-122"/>
                        </a:rPr>
                        <m:t>=</m:t>
                      </m:r>
                      <m:d>
                        <m:dPr>
                          <m:begChr m:val="{"/>
                          <m:endChr m:val=""/>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dPr>
                        <m:e>
                          <m:eqArr>
                            <m:eqArrPr>
                              <m:ctrlPr>
                                <a:rPr lang="en-US" altLang="zh-CN" sz="1050" i="1">
                                  <a:solidFill>
                                    <a:schemeClr val="tx1">
                                      <a:tint val="75000"/>
                                    </a:schemeClr>
                                  </a:solidFill>
                                  <a:latin typeface="Cambria Math" panose="02040503050406030204" pitchFamily="18" charset="0"/>
                                  <a:ea typeface="Microsoft YaHei UI" panose="020B0503020204020204" pitchFamily="34" charset="-122"/>
                                </a:rPr>
                              </m:ctrlPr>
                            </m:eqArrPr>
                            <m:e>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&gt;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0</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1</m:t>
                              </m:r>
                              <m:r>
                                <a:rPr lang="en-US" altLang="zh-CN" sz="1050">
                                  <a:solidFill>
                                    <a:schemeClr val="tx1">
                                      <a:tint val="75000"/>
                                    </a:schemeClr>
                                  </a:solidFill>
                                  <a:latin typeface="Cambria Math" panose="02040503050406030204" pitchFamily="18" charset="0"/>
                                  <a:ea typeface="Microsoft YaHei UI" panose="020B0503020204020204" pitchFamily="34" charset="-122"/>
                                </a:rPr>
                                <m:t>,</m:t>
                              </m:r>
                              <m:r>
                                <a:rPr lang="en-US" altLang="zh-CN" sz="1050">
                                  <a:solidFill>
                                    <a:schemeClr val="tx1">
                                      <a:tint val="75000"/>
                                    </a:schemeClr>
                                  </a:solidFill>
                                  <a:latin typeface="Cambria Math" panose="02040503050406030204" pitchFamily="18" charset="0"/>
                                  <a:ea typeface="Microsoft YaHei UI" panose="020B0503020204020204" pitchFamily="34" charset="-122"/>
                                </a:rPr>
                                <m:t>𝑥</m:t>
                              </m:r>
                              <m:r>
                                <a:rPr lang="en-US" altLang="zh-CN" sz="1050">
                                  <a:solidFill>
                                    <a:schemeClr val="tx1">
                                      <a:tint val="75000"/>
                                    </a:schemeClr>
                                  </a:solidFill>
                                  <a:latin typeface="Cambria Math" panose="02040503050406030204" pitchFamily="18" charset="0"/>
                                  <a:ea typeface="Microsoft YaHei UI" panose="020B0503020204020204" pitchFamily="34" charset="-122"/>
                                </a:rPr>
                                <m:t>&lt;</m:t>
                              </m:r>
                              <m:r>
                                <a:rPr lang="en-US" altLang="zh-CN" sz="1050">
                                  <a:solidFill>
                                    <a:schemeClr val="tx1">
                                      <a:tint val="75000"/>
                                    </a:schemeClr>
                                  </a:solidFill>
                                  <a:latin typeface="Cambria Math" panose="02040503050406030204" pitchFamily="18" charset="0"/>
                                  <a:ea typeface="Microsoft YaHei UI" panose="020B0503020204020204" pitchFamily="34" charset="-122"/>
                                </a:rPr>
                                <m:t>0</m:t>
                              </m:r>
                            </m:e>
                          </m:eqArr>
                        </m:e>
                      </m:d>
                    </m:oMath>
                  </m:oMathPara>
                </a14:m>
                <a:endParaRPr lang="zh-CN" altLang="en-US" sz="1050" dirty="0">
                  <a:solidFill>
                    <a:schemeClr val="tx1">
                      <a:tint val="75000"/>
                    </a:schemeClr>
                  </a:solidFill>
                  <a:latin typeface="Microsoft YaHei UI" panose="020B0503020204020204" pitchFamily="34" charset="-122"/>
                  <a:ea typeface="Microsoft YaHei UI"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85749" y="5869113"/>
                <a:ext cx="1438276" cy="608243"/>
              </a:xfrm>
              <a:prstGeom prst="rect">
                <a:avLst/>
              </a:prstGeom>
              <a:blipFill rotWithShape="1">
                <a:blip r:embed="rId2"/>
                <a:stretch>
                  <a:fillRect l="-44" t="-73"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85749" y="1300162"/>
                <a:ext cx="11439526" cy="4246245"/>
              </a:xfrm>
              <a:prstGeom prst="rect">
                <a:avLst/>
              </a:prstGeom>
              <a:noFill/>
            </p:spPr>
            <p:txBody>
              <a:bodyPr wrap="square" rtlCol="0">
                <a:spAutoFit/>
              </a:bodyPr>
              <a:lstStyle/>
              <a:p>
                <a:r>
                  <a:rPr lang="zh-CN" altLang="en-US" dirty="0"/>
                  <a:t>引理：</a:t>
                </a:r>
                <a:endParaRPr lang="en-US" altLang="zh-CN" dirty="0"/>
              </a:p>
              <a:p>
                <a:endParaRPr lang="en-US" altLang="zh-CN" dirty="0"/>
              </a:p>
              <a:p>
                <a:pPr marL="342900" indent="-342900">
                  <a:buAutoNum type="arabicPeriod"/>
                </a:pP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e>
                    </m:func>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zh-CN" altLang="en-US" dirty="0"/>
                  <a:t>，则</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AutoNum type="arabicPeriod"/>
                </a:pPr>
                <a:endParaRPr lang="en-US" altLang="zh-CN" dirty="0"/>
              </a:p>
              <a:p>
                <a:pPr marL="342900" indent="-342900">
                  <a:buFontTx/>
                  <a:buAutoNum type="arabicPeriod"/>
                </a:pPr>
                <a:r>
                  <a:rPr lang="zh-CN" altLang="en-US" dirty="0"/>
                  <a:t>如果</a:t>
                </a: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𝑏</m:t>
                            </m:r>
                          </m:e>
                          <m:sub>
                            <m:r>
                              <a:rPr lang="en-US" altLang="zh-CN" i="1">
                                <a:latin typeface="Cambria Math" panose="02040503050406030204" pitchFamily="18" charset="0"/>
                                <a:cs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a:t>
                </a:r>
                <a:endParaRPr lang="en-US" altLang="zh-CN" dirty="0"/>
              </a:p>
              <a:p>
                <a:pPr marL="342900" indent="-342900">
                  <a:buFontTx/>
                  <a:buAutoNum type="arabicPeriod"/>
                </a:pPr>
                <a:endParaRPr lang="en-US" altLang="zh-CN" dirty="0"/>
              </a:p>
              <a:p>
                <a:pPr marL="342900" indent="-342900">
                  <a:buFontTx/>
                  <a:buAutoNum type="arabicPeriod"/>
                </a:pPr>
                <a:r>
                  <a:rPr lang="en-US" altLang="zh-CN" dirty="0"/>
                  <a:t> </a:t>
                </a:r>
                <a:r>
                  <a:rPr lang="zh-CN" altLang="en-US" dirty="0"/>
                  <a:t>如果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，则</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e>
                    </m:d>
                  </m:oMath>
                </a14:m>
                <a:r>
                  <a:rPr lang="en-US" altLang="zh-CN" dirty="0"/>
                  <a:t> </a:t>
                </a:r>
                <a:r>
                  <a:rPr lang="zh-CN" altLang="en-US" dirty="0"/>
                  <a:t>成立当且仅当</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2</m:t>
                        </m:r>
                      </m:sub>
                    </m:sSub>
                  </m:oMath>
                </a14:m>
                <a:r>
                  <a:rPr lang="zh-CN" altLang="en-US" dirty="0"/>
                  <a:t>。</a:t>
                </a:r>
                <a:endParaRPr lang="en-US" altLang="zh-CN" dirty="0"/>
              </a:p>
              <a:p>
                <a:pPr marL="342900" indent="-342900">
                  <a:buFontTx/>
                  <a:buAutoNum type="arabicPeriod"/>
                </a:pPr>
                <a:endParaRPr lang="en-US" altLang="zh-CN" dirty="0"/>
              </a:p>
              <a:p>
                <a:r>
                  <a:rPr lang="zh-CN" altLang="en-US" dirty="0"/>
                  <a:t>读者证明不难。</a:t>
                </a:r>
                <a:endParaRPr lang="en-US" altLang="zh-CN" dirty="0"/>
              </a:p>
              <a:p>
                <a:endParaRPr lang="en-US" altLang="zh-CN" dirty="0"/>
              </a:p>
              <a:p>
                <a:r>
                  <a:rPr lang="zh-CN" altLang="en-US" dirty="0"/>
                  <a:t>由</a:t>
                </a:r>
                <a:r>
                  <a:rPr lang="zh-CN" altLang="en-US" b="1" dirty="0"/>
                  <a:t>引理</a:t>
                </a:r>
                <a:r>
                  <a:rPr lang="zh-CN" altLang="en-US" dirty="0"/>
                  <a:t>不难发现，如果按照</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sgn</m:t>
                        </m:r>
                      </m:fName>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e>
                        </m:d>
                      </m:e>
                    </m:func>
                  </m:oMath>
                </a14:m>
                <a:r>
                  <a:rPr lang="zh-CN" altLang="en-US" dirty="0"/>
                  <a:t>将所有元素分成三类，则在每一类内部，≤ 都定义了合法的弱序关系。但此时在不同类之间，≤定义的关系不一定满足传递性。例如，</a:t>
                </a:r>
                <a:r>
                  <a:rPr lang="en-US" altLang="zh-CN" dirty="0"/>
                  <a:t>(2, 2) ≤ (1,1) ≤ (1,2)</a:t>
                </a:r>
                <a:r>
                  <a:rPr lang="zh-CN" altLang="en-US" dirty="0"/>
                  <a:t>，但 </a:t>
                </a:r>
                <a:r>
                  <a:rPr lang="en-US" altLang="zh-CN" dirty="0"/>
                  <a:t>(2,2) &gt; (1,2)</a:t>
                </a:r>
                <a:r>
                  <a:rPr lang="zh-CN" altLang="en-US" dirty="0"/>
                  <a:t>。因此这样的比较关系不满足性质</a:t>
                </a:r>
                <a:r>
                  <a:rPr lang="en-US" altLang="zh-CN" dirty="0"/>
                  <a:t>2</a:t>
                </a:r>
                <a:r>
                  <a:rPr lang="zh-CN" altLang="en-US" dirty="0"/>
                  <a:t>。</a:t>
                </a:r>
                <a:endParaRPr lang="en-US"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285749" y="1300162"/>
                <a:ext cx="11439526" cy="4246245"/>
              </a:xfrm>
              <a:prstGeom prst="rect">
                <a:avLst/>
              </a:prstGeom>
              <a:blipFill rotWithShape="1">
                <a:blip r:embed="rId3"/>
                <a:stretch>
                  <a:fillRect l="-6" t="-7"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2862322"/>
              </a:xfrm>
              <a:prstGeom prst="rect">
                <a:avLst/>
              </a:prstGeom>
              <a:noFill/>
            </p:spPr>
            <p:txBody>
              <a:bodyPr wrap="square" rtlCol="0">
                <a:spAutoFit/>
              </a:bodyPr>
              <a:lstStyle/>
              <a:p>
                <a:r>
                  <a:rPr lang="zh-CN" altLang="en-US" dirty="0"/>
                  <a:t>因此，我们可以使用如下定义的</a:t>
                </a:r>
                <a14:m>
                  <m:oMath xmlns:m="http://schemas.openxmlformats.org/officeDocument/2006/math">
                    <m:r>
                      <a:rPr lang="en-US" altLang="zh-CN" b="0" i="1" smtClean="0">
                        <a:latin typeface="Cambria Math" panose="02040503050406030204" pitchFamily="18" charset="0"/>
                      </a:rPr>
                      <m:t>≤</m:t>
                    </m:r>
                  </m:oMath>
                </a14:m>
                <a:r>
                  <a:rPr lang="zh-CN" altLang="en-US" dirty="0"/>
                  <a:t> 号：</a:t>
                </a:r>
                <a:endParaRPr lang="en-US" altLang="zh-CN" dirty="0"/>
              </a:p>
              <a:p>
                <a:endParaRPr lang="en-US" altLang="zh-CN" dirty="0"/>
              </a:p>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oMath>
                </a14:m>
                <a:r>
                  <a:rPr lang="zh-CN" altLang="en-US" dirty="0"/>
                  <a:t> 当且仅当满足如下两个条件之一：</a:t>
                </a:r>
                <a:endParaRPr lang="en-US" altLang="zh-CN" dirty="0"/>
              </a:p>
              <a:p>
                <a:endParaRPr lang="en-US" altLang="zh-CN" dirty="0"/>
              </a:p>
              <a:p>
                <a:pPr marL="342900" indent="-342900">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&lt;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func>
                  </m:oMath>
                </a14:m>
                <a:endParaRPr lang="en-US" altLang="zh-CN" dirty="0"/>
              </a:p>
              <a:p>
                <a:pPr marL="342900" indent="-342900">
                  <a:buAutoNum type="arabicPeriod"/>
                </a:pPr>
                <a:endParaRPr lang="en-US" altLang="zh-CN" dirty="0"/>
              </a:p>
              <a:p>
                <a:pPr marL="342900" indent="-342900">
                  <a:buAutoNum type="arabicPeriod"/>
                </a:pP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sgn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func>
                  </m:oMath>
                </a14:m>
                <a:r>
                  <a:rPr lang="en-US" altLang="zh-CN" dirty="0"/>
                  <a:t> </a:t>
                </a:r>
                <a:r>
                  <a:rPr lang="zh-CN" altLang="en-US" dirty="0"/>
                  <a:t>且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e>
                        </m:d>
                      </m:e>
                    </m:d>
                  </m:oMath>
                </a14:m>
                <a:endParaRPr lang="en-US" altLang="zh-CN" dirty="0"/>
              </a:p>
              <a:p>
                <a:endParaRPr lang="en-US" altLang="zh-CN" dirty="0"/>
              </a:p>
              <a:p>
                <a:r>
                  <a:rPr lang="zh-CN" altLang="en-US" dirty="0"/>
                  <a:t>容易验证使用这种方式定义的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满足三条性质。因此使用这样定义的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排序，即可使用上述算法求解。时间复杂度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𝑛𝑙𝑜𝑔𝑛</m:t>
                    </m:r>
                    <m:r>
                      <a:rPr lang="en-US" altLang="zh-CN" i="1" dirty="0" smtClean="0">
                        <a:latin typeface="Cambria Math" panose="02040503050406030204" pitchFamily="18" charset="0"/>
                      </a:rPr>
                      <m:t>)</m:t>
                    </m:r>
                  </m:oMath>
                </a14:m>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2862322"/>
              </a:xfrm>
              <a:prstGeom prst="rect">
                <a:avLst/>
              </a:prstGeom>
              <a:blipFill rotWithShape="1">
                <a:blip r:embed="rId1"/>
                <a:stretch>
                  <a:fillRect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5" y="4410075"/>
                <a:ext cx="9486900" cy="369332"/>
              </a:xfrm>
              <a:prstGeom prst="rect">
                <a:avLst/>
              </a:prstGeom>
              <a:noFill/>
            </p:spPr>
            <p:txBody>
              <a:bodyPr wrap="square" rtlCol="0">
                <a:spAutoFit/>
              </a:bodyPr>
              <a:lstStyle/>
              <a:p>
                <a:r>
                  <a:rPr lang="zh-CN" altLang="en-US" dirty="0"/>
                  <a:t>这个例子说明，不一定可以直接使用</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b="0" dirty="0"/>
                  <a:t> 进行排序。</a:t>
                </a:r>
                <a:endParaRPr lang="en-US" altLang="zh-CN" b="0" dirty="0"/>
              </a:p>
            </p:txBody>
          </p:sp>
        </mc:Choice>
        <mc:Fallback>
          <p:sp>
            <p:nvSpPr>
              <p:cNvPr id="2" name="文本框 1"/>
              <p:cNvSpPr txBox="1">
                <a:spLocks noRot="1" noChangeAspect="1" noMove="1" noResize="1" noEditPoints="1" noAdjustHandles="1" noChangeArrowheads="1" noChangeShapeType="1" noTextEdit="1"/>
              </p:cNvSpPr>
              <p:nvPr/>
            </p:nvSpPr>
            <p:spPr>
              <a:xfrm>
                <a:off x="390525" y="4410075"/>
                <a:ext cx="9486900" cy="369332"/>
              </a:xfrm>
              <a:prstGeom prst="rect">
                <a:avLst/>
              </a:prstGeom>
              <a:blipFill rotWithShape="1">
                <a:blip r:embed="rId2"/>
                <a:stretch>
                  <a:fillRect b="10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1801475" cy="2637517"/>
              </a:xfrm>
              <a:prstGeom prst="rect">
                <a:avLst/>
              </a:prstGeom>
              <a:noFill/>
            </p:spPr>
            <p:txBody>
              <a:bodyPr wrap="square" rtlCol="0">
                <a:spAutoFit/>
              </a:bodyPr>
              <a:lstStyle/>
              <a:p>
                <a:r>
                  <a:rPr lang="zh-CN" altLang="en-US" dirty="0"/>
                  <a:t>当然，这种方法还有其他的应用，如下</a:t>
                </a:r>
                <a:endParaRPr lang="en-US" altLang="zh-CN" dirty="0"/>
              </a:p>
              <a:p>
                <a:endParaRPr lang="en-US" altLang="zh-CN" dirty="0"/>
              </a:p>
              <a:p>
                <a:r>
                  <a:rPr lang="zh-CN" altLang="en-US" dirty="0"/>
                  <a:t>给定 </a:t>
                </a:r>
                <a14:m>
                  <m:oMath xmlns:m="http://schemas.openxmlformats.org/officeDocument/2006/math">
                    <m:r>
                      <a:rPr lang="en-US" altLang="zh-CN" b="0" i="1" smtClean="0">
                        <a:latin typeface="Cambria Math" panose="02040503050406030204" pitchFamily="18" charset="0"/>
                      </a:rPr>
                      <m:t>𝑛</m:t>
                    </m:r>
                  </m:oMath>
                </a14:m>
                <a:r>
                  <a:rPr lang="zh-CN" altLang="en-US" dirty="0"/>
                  <a:t> 个元素</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0" smtClean="0">
                        <a:latin typeface="Cambria Math" panose="02040503050406030204" pitchFamily="18" charset="0"/>
                      </a:rPr>
                      <m:t> </m:t>
                    </m:r>
                  </m:oMath>
                </a14:m>
                <a:r>
                  <a:rPr lang="zh-CN" altLang="en-US" dirty="0"/>
                  <a:t>以及一个定义域为这些元素的序列的函数 </a:t>
                </a:r>
                <a14:m>
                  <m:oMath xmlns:m="http://schemas.openxmlformats.org/officeDocument/2006/math">
                    <m:r>
                      <a:rPr lang="en-US" altLang="zh-CN" b="0" i="1" smtClean="0">
                        <a:latin typeface="Cambria Math" panose="02040503050406030204" pitchFamily="18" charset="0"/>
                      </a:rPr>
                      <m:t>𝐹</m:t>
                    </m:r>
                  </m:oMath>
                </a14:m>
                <a:r>
                  <a:rPr lang="zh-CN" altLang="en-US" dirty="0"/>
                  <a:t>。选出 </a:t>
                </a:r>
                <a14:m>
                  <m:oMath xmlns:m="http://schemas.openxmlformats.org/officeDocument/2006/math">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 </m:t>
                    </m:r>
                  </m:oMath>
                </a14:m>
                <a:r>
                  <a:rPr lang="zh-CN" altLang="en-US" dirty="0"/>
                  <a:t>个元素，将它们任意排列成 </a:t>
                </a:r>
                <a14:m>
                  <m:oMath xmlns:m="http://schemas.openxmlformats.org/officeDocument/2006/math">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oMath>
                </a14:m>
                <a:r>
                  <a:rPr lang="zh-CN" altLang="en-US" dirty="0"/>
                  <a:t> ，最小化：</a:t>
                </a:r>
                <a:endParaRPr lang="en-US" altLang="zh-CN" dirty="0"/>
              </a:p>
              <a:p>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𝑘</m:t>
                                  </m:r>
                                </m:sub>
                              </m:sSub>
                            </m:e>
                          </m:d>
                        </m:e>
                      </m:d>
                    </m:oMath>
                  </m:oMathPara>
                </a14:m>
                <a:endParaRPr lang="en-US" altLang="zh-CN" dirty="0"/>
              </a:p>
              <a:p>
                <a:endParaRPr lang="en-US" altLang="zh-CN" dirty="0"/>
              </a:p>
              <a:p>
                <a:r>
                  <a:rPr lang="zh-CN" altLang="en-US" dirty="0"/>
                  <a:t>我们依然考虑建立 </a:t>
                </a:r>
                <a14:m>
                  <m:oMath xmlns:m="http://schemas.openxmlformats.org/officeDocument/2006/math">
                    <m:r>
                      <a:rPr lang="en-US" altLang="zh-CN" b="0" i="1" smtClean="0">
                        <a:latin typeface="Cambria Math" panose="02040503050406030204" pitchFamily="18" charset="0"/>
                      </a:rPr>
                      <m:t>𝑥</m:t>
                    </m:r>
                  </m:oMath>
                </a14:m>
                <a:r>
                  <a:rPr lang="en-US" altLang="zh-CN" dirty="0"/>
                  <a:t> </a:t>
                </a:r>
                <a:r>
                  <a:rPr lang="zh-CN" altLang="en-US" dirty="0"/>
                  <a:t>间的弱序关系，不妨设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设选择的元素为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e>
                    </m:d>
                  </m:oMath>
                </a14:m>
                <a:r>
                  <a:rPr lang="zh-CN" altLang="en-US" b="0" dirty="0"/>
                  <a:t>，则对于选择元素集合为</a:t>
                </a:r>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oMath>
                </a14:m>
                <a:r>
                  <a:rPr lang="en-US" altLang="zh-CN" b="0" dirty="0"/>
                  <a:t> </a:t>
                </a:r>
                <a:r>
                  <a:rPr lang="zh-CN" altLang="en-US" b="0" dirty="0"/>
                  <a:t>的情况，由上述算法，选择序列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e>
                    </m:d>
                  </m:oMath>
                </a14:m>
                <a:r>
                  <a:rPr lang="zh-CN" altLang="en-US" b="0" dirty="0"/>
                  <a:t>是这种情况的最有方案。因此最优方案一定是 </a:t>
                </a:r>
                <a14:m>
                  <m:oMath xmlns:m="http://schemas.openxmlformats.org/officeDocument/2006/math">
                    <m:r>
                      <a:rPr lang="en-US" altLang="zh-CN" b="0" i="1" smtClean="0">
                        <a:latin typeface="Cambria Math" panose="02040503050406030204" pitchFamily="18" charset="0"/>
                      </a:rPr>
                      <m:t>𝑥</m:t>
                    </m:r>
                  </m:oMath>
                </a14:m>
                <a:r>
                  <a:rPr lang="en-US" altLang="zh-CN" b="0" dirty="0"/>
                  <a:t> </a:t>
                </a:r>
                <a:r>
                  <a:rPr lang="zh-CN" altLang="en-US" b="0" dirty="0"/>
                  <a:t>的子序列，</a:t>
                </a:r>
                <a:r>
                  <a:rPr lang="zh-CN" altLang="en-US" dirty="0"/>
                  <a:t>这在一些情况下可以降低问题的难度，如下。</a:t>
                </a:r>
                <a:endParaRPr lang="en-US" altLang="zh-CN" b="0"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1801475" cy="2637517"/>
              </a:xfrm>
              <a:prstGeom prst="rect">
                <a:avLst/>
              </a:prstGeom>
              <a:blipFill rotWithShape="1">
                <a:blip r:embed="rId1"/>
                <a:stretch>
                  <a:fillRect b="1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81000" y="695325"/>
            <a:ext cx="9486900" cy="461665"/>
          </a:xfrm>
          <a:prstGeom prst="rect">
            <a:avLst/>
          </a:prstGeom>
          <a:noFill/>
        </p:spPr>
        <p:txBody>
          <a:bodyPr wrap="square" rtlCol="0">
            <a:spAutoFit/>
          </a:bodyPr>
          <a:lstStyle/>
          <a:p>
            <a:pPr algn="l"/>
            <a:r>
              <a:rPr lang="en-US" altLang="zh-CN" sz="2400" b="1" i="0" dirty="0">
                <a:effectLst/>
                <a:latin typeface="+mj-lt"/>
              </a:rPr>
              <a:t>[CERC2014] The Imp</a:t>
            </a:r>
            <a:endParaRPr lang="en-US" altLang="zh-CN" sz="2400" b="1" i="0" dirty="0">
              <a:effectLst/>
              <a:latin typeface="+mj-lt"/>
            </a:endParaRPr>
          </a:p>
        </p:txBody>
      </p:sp>
      <p:pic>
        <p:nvPicPr>
          <p:cNvPr id="4" name="图片 3" descr="应用程序&#10;&#10;AI 生成的内容可能不正确。"/>
          <p:cNvPicPr>
            <a:picLocks noChangeAspect="1"/>
          </p:cNvPicPr>
          <p:nvPr/>
        </p:nvPicPr>
        <p:blipFill>
          <a:blip r:embed="rId1"/>
          <a:stretch>
            <a:fillRect/>
          </a:stretch>
        </p:blipFill>
        <p:spPr>
          <a:xfrm>
            <a:off x="381000" y="1533525"/>
            <a:ext cx="11215248" cy="3057711"/>
          </a:xfrm>
          <a:prstGeom prst="rect">
            <a:avLst/>
          </a:prstGeom>
        </p:spPr>
      </p:pic>
      <p:pic>
        <p:nvPicPr>
          <p:cNvPr id="6" name="图片 5"/>
          <p:cNvPicPr>
            <a:picLocks noChangeAspect="1"/>
          </p:cNvPicPr>
          <p:nvPr/>
        </p:nvPicPr>
        <p:blipFill>
          <a:blip r:embed="rId2"/>
          <a:stretch>
            <a:fillRect/>
          </a:stretch>
        </p:blipFill>
        <p:spPr>
          <a:xfrm>
            <a:off x="381000" y="4991053"/>
            <a:ext cx="3419952" cy="333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61950" y="1095375"/>
                <a:ext cx="11620500" cy="4439036"/>
              </a:xfrm>
              <a:prstGeom prst="rect">
                <a:avLst/>
              </a:prstGeom>
              <a:noFill/>
            </p:spPr>
            <p:txBody>
              <a:bodyPr wrap="square" rtlCol="0">
                <a:spAutoFit/>
              </a:bodyPr>
              <a:lstStyle/>
              <a:p>
                <a:r>
                  <a:rPr lang="zh-CN" altLang="en-US" dirty="0"/>
                  <a:t>如果我选择不拿，那么我的收益为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如果我有更优的策略，那么我肯定会在博弈结束时获得某一物品的收益。此时我的策略可以看成，选择一个由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 </a:t>
                </a:r>
                <a:r>
                  <a:rPr lang="zh-CN" altLang="en-US" dirty="0"/>
                  <a:t>组成的序列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e>
                    </m:d>
                  </m:oMath>
                </a14:m>
                <a:r>
                  <a:rPr lang="en-US" altLang="zh-CN" dirty="0"/>
                  <a:t> </a:t>
                </a:r>
                <a:r>
                  <a:rPr lang="zh-CN" altLang="en-US" dirty="0"/>
                  <a:t>，第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次选择第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en-US" altLang="zh-CN" dirty="0"/>
                  <a:t> </a:t>
                </a:r>
                <a:r>
                  <a:rPr lang="zh-CN" altLang="en-US" dirty="0"/>
                  <a:t>个物品。如果我策略固定，那么小恶魔的策略容易得到。第一个人的收益为：</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m:t>
                      </m:r>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 −∑</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sub>
                              </m:sSub>
                            </m:e>
                          </m:sPre>
                          <m:r>
                            <a:rPr lang="en-US" altLang="zh-CN" b="0" i="1" smtClean="0">
                              <a:latin typeface="Cambria Math" panose="02040503050406030204" pitchFamily="18" charset="0"/>
                            </a:rPr>
                            <m:t>}</m:t>
                          </m:r>
                        </m:e>
                      </m:sPre>
                    </m:oMath>
                  </m:oMathPara>
                </a14:m>
                <a:endParaRPr lang="en-US" altLang="zh-CN" dirty="0"/>
              </a:p>
              <a:p>
                <a:r>
                  <a:rPr lang="zh-CN" altLang="en-US" dirty="0"/>
                  <a:t>小恶魔的策略固定了，那么我们按照上述方法定义一种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e>
                    </m:d>
                  </m:oMath>
                </a14:m>
                <a:r>
                  <a:rPr lang="en-US" altLang="zh-CN" dirty="0"/>
                  <a:t> </a:t>
                </a:r>
                <a:r>
                  <a:rPr lang="zh-CN" altLang="en-US" dirty="0"/>
                  <a:t>当且仅当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zh-CN" altLang="en-US" dirty="0"/>
                  <a:t>（读者自证不难）。</a:t>
                </a:r>
                <a:endParaRPr lang="en-US" altLang="zh-CN" dirty="0"/>
              </a:p>
              <a:p>
                <a:endParaRPr lang="en-US" altLang="zh-CN" dirty="0"/>
              </a:p>
              <a:p>
                <a:r>
                  <a:rPr lang="zh-CN" altLang="en-US" dirty="0"/>
                  <a:t>于是我们按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a14:m>
                <a:r>
                  <a:rPr lang="en-US" altLang="zh-CN" dirty="0"/>
                  <a:t> </a:t>
                </a:r>
                <a:r>
                  <a:rPr lang="zh-CN" altLang="en-US" dirty="0"/>
                  <a:t>排序，我选的一定是排序后的子序列，接下来 </a:t>
                </a:r>
                <a:r>
                  <a:rPr lang="en-US" altLang="zh-CN" dirty="0" err="1"/>
                  <a:t>dp</a:t>
                </a:r>
                <a:r>
                  <a:rPr lang="en-US" altLang="zh-CN" dirty="0"/>
                  <a:t> </a:t>
                </a:r>
                <a:r>
                  <a:rPr lang="zh-CN" altLang="en-US" dirty="0"/>
                  <a:t>即可。</a:t>
                </a:r>
                <a:endParaRPr lang="en-US" altLang="zh-CN" dirty="0"/>
              </a:p>
              <a:p>
                <a:endParaRPr lang="en-US" altLang="zh-CN" dirty="0"/>
              </a:p>
              <a:p>
                <a:r>
                  <a:rPr lang="zh-CN" altLang="en-US" dirty="0"/>
                  <a:t>但如果我们正序考虑就需要记录 前缀和 和 答案，这显然是不可行的，于是我们考虑倒过来做，设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表示在排序后的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r>
                  <a:rPr lang="en-US" altLang="zh-CN" dirty="0"/>
                  <a:t> </a:t>
                </a:r>
                <a:r>
                  <a:rPr lang="zh-CN" altLang="en-US" dirty="0"/>
                  <a:t>这一段后缀中选择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个物品，上式的最大值，则容易得到转移式 </a:t>
                </a: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e>
                              </m:func>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oMath>
                  </m:oMathPara>
                </a14:m>
                <a:endParaRPr lang="en-US" altLang="zh-CN" dirty="0"/>
              </a:p>
              <a:p>
                <a:endParaRPr lang="en-US" altLang="zh-CN" dirty="0"/>
              </a:p>
              <a:p>
                <a:r>
                  <a:rPr lang="zh-CN" altLang="en-US" dirty="0"/>
                  <a:t>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𝑛𝑘</m:t>
                    </m:r>
                    <m:r>
                      <a:rPr lang="en-US" altLang="zh-CN" b="0" i="1" smtClean="0">
                        <a:latin typeface="Cambria Math" panose="02040503050406030204" pitchFamily="18" charset="0"/>
                      </a:rPr>
                      <m:t>)</m:t>
                    </m:r>
                  </m:oMath>
                </a14:m>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61950" y="1095375"/>
                <a:ext cx="11620500" cy="4439036"/>
              </a:xfrm>
              <a:prstGeom prst="rect">
                <a:avLst/>
              </a:prstGeom>
              <a:blipFill rotWithShape="1">
                <a:blip r:embed="rId1"/>
                <a:stretch>
                  <a:fillRect r="-852"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71475" y="695325"/>
            <a:ext cx="9486900" cy="400110"/>
          </a:xfrm>
          <a:prstGeom prst="rect">
            <a:avLst/>
          </a:prstGeom>
          <a:noFill/>
        </p:spPr>
        <p:txBody>
          <a:bodyPr wrap="square" rtlCol="0">
            <a:spAutoFit/>
          </a:bodyPr>
          <a:lstStyle/>
          <a:p>
            <a:r>
              <a:rPr lang="zh-CN" altLang="en-US" sz="2000" b="1" dirty="0">
                <a:latin typeface="+mj-lt"/>
              </a:rPr>
              <a:t>调整 （引入）</a:t>
            </a:r>
            <a:endParaRPr lang="en-US" altLang="zh-CN" sz="2000" b="1" dirty="0">
              <a:latin typeface="+mj-lt"/>
            </a:endParaRPr>
          </a:p>
        </p:txBody>
      </p:sp>
      <p:sp>
        <p:nvSpPr>
          <p:cNvPr id="2" name="文本框 1"/>
          <p:cNvSpPr txBox="1"/>
          <p:nvPr/>
        </p:nvSpPr>
        <p:spPr>
          <a:xfrm>
            <a:off x="371475" y="1285875"/>
            <a:ext cx="9925050" cy="1754326"/>
          </a:xfrm>
          <a:prstGeom prst="rect">
            <a:avLst/>
          </a:prstGeom>
          <a:noFill/>
        </p:spPr>
        <p:txBody>
          <a:bodyPr wrap="square" rtlCol="0">
            <a:spAutoFit/>
          </a:bodyPr>
          <a:lstStyle/>
          <a:p>
            <a:r>
              <a:rPr lang="zh-CN" altLang="en-US" dirty="0"/>
              <a:t>调整法不能说是个算法，只能说其是贪心的一种证明方法，调整法就像「试错验证」：如果无论如何调整当前方案都无法变得更好，那它就是最优解。</a:t>
            </a:r>
            <a:endParaRPr lang="en-US" altLang="zh-CN" dirty="0"/>
          </a:p>
          <a:p>
            <a:endParaRPr lang="en-US" altLang="zh-CN" dirty="0"/>
          </a:p>
          <a:p>
            <a:r>
              <a:rPr lang="zh-CN" altLang="en-US" dirty="0"/>
              <a:t>调整法也可以是所有情况都可通过使其不劣的操作变为最优解。</a:t>
            </a:r>
            <a:endParaRPr lang="en-US" altLang="zh-CN" dirty="0"/>
          </a:p>
          <a:p>
            <a:endParaRPr lang="en-US" altLang="zh-CN" dirty="0"/>
          </a:p>
          <a:p>
            <a:r>
              <a:rPr lang="zh-CN" altLang="en-US" dirty="0"/>
              <a:t>下面我们来看几道题。</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409575" y="933450"/>
            <a:ext cx="9486900" cy="461665"/>
          </a:xfrm>
          <a:prstGeom prst="rect">
            <a:avLst/>
          </a:prstGeom>
          <a:noFill/>
        </p:spPr>
        <p:txBody>
          <a:bodyPr wrap="square" rtlCol="0">
            <a:spAutoFit/>
          </a:bodyPr>
          <a:lstStyle/>
          <a:p>
            <a:pPr algn="l"/>
            <a:r>
              <a:rPr lang="en-US" altLang="zh-CN" sz="2400" b="1" i="0" dirty="0">
                <a:effectLst/>
                <a:latin typeface="-apple-system"/>
              </a:rPr>
              <a:t>[AGC032E] Modulo Pairing</a:t>
            </a:r>
            <a:endParaRPr lang="en-US" altLang="zh-CN" sz="2400" b="1" i="0" dirty="0">
              <a:effectLst/>
              <a:latin typeface="-apple-system"/>
            </a:endParaRPr>
          </a:p>
        </p:txBody>
      </p:sp>
      <p:pic>
        <p:nvPicPr>
          <p:cNvPr id="4" name="图片 3" descr="文本, 信件"/>
          <p:cNvPicPr>
            <a:picLocks noChangeAspect="1"/>
          </p:cNvPicPr>
          <p:nvPr/>
        </p:nvPicPr>
        <p:blipFill>
          <a:blip r:embed="rId1"/>
          <a:stretch>
            <a:fillRect/>
          </a:stretch>
        </p:blipFill>
        <p:spPr>
          <a:xfrm>
            <a:off x="409575" y="1657103"/>
            <a:ext cx="9480790" cy="29244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0191750" cy="5142690"/>
              </a:xfrm>
              <a:prstGeom prst="rect">
                <a:avLst/>
              </a:prstGeom>
              <a:noFill/>
            </p:spPr>
            <p:txBody>
              <a:bodyPr wrap="square" rtlCol="0">
                <a:spAutoFit/>
              </a:bodyPr>
              <a:lstStyle/>
              <a:p>
                <a:r>
                  <a:rPr lang="zh-CN" altLang="en-US" dirty="0"/>
                  <a:t>先排序。最大值最小，考虑二分答案 </a:t>
                </a:r>
                <a14:m>
                  <m:oMath xmlns:m="http://schemas.openxmlformats.org/officeDocument/2006/math">
                    <m:r>
                      <a:rPr lang="en-US" altLang="zh-CN" b="0" i="1" smtClean="0">
                        <a:latin typeface="Cambria Math" panose="02040503050406030204" pitchFamily="18" charset="0"/>
                      </a:rPr>
                      <m:t>𝑥</m:t>
                    </m:r>
                  </m:oMath>
                </a14:m>
                <a:r>
                  <a:rPr lang="zh-CN" altLang="en-US" dirty="0"/>
                  <a:t>。</a:t>
                </a:r>
                <a:endParaRPr lang="en-US" altLang="zh-CN" dirty="0"/>
              </a:p>
              <a:p>
                <a:endParaRPr lang="en-US" altLang="zh-CN" dirty="0"/>
              </a:p>
              <a:p>
                <a:r>
                  <a:rPr lang="zh-CN" altLang="en-US" dirty="0"/>
                  <a:t>将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与所有满足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 </a:t>
                </a:r>
                <a:r>
                  <a:rPr lang="zh-CN" altLang="en-US" dirty="0"/>
                  <a:t>的 </a:t>
                </a:r>
                <a14:m>
                  <m:oMath xmlns:m="http://schemas.openxmlformats.org/officeDocument/2006/math">
                    <m:r>
                      <a:rPr lang="en-US" altLang="zh-CN" b="0" i="1" smtClean="0">
                        <a:latin typeface="Cambria Math" panose="02040503050406030204" pitchFamily="18" charset="0"/>
                      </a:rPr>
                      <m:t>𝑗</m:t>
                    </m:r>
                  </m:oMath>
                </a14:m>
                <a:r>
                  <a:rPr lang="en-US" altLang="zh-CN" dirty="0"/>
                  <a:t> </a:t>
                </a:r>
                <a:r>
                  <a:rPr lang="zh-CN" altLang="en-US" dirty="0"/>
                  <a:t>连一条边，跑最大匹配即可，时间复杂度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这个算法没有前途，考虑寻找结论。</a:t>
                </a:r>
                <a:endParaRPr lang="en-US" altLang="zh-CN" dirty="0"/>
              </a:p>
              <a:p>
                <a:endParaRPr lang="en-US" altLang="zh-CN" dirty="0"/>
              </a:p>
              <a:p>
                <a:r>
                  <a:rPr lang="zh-CN" altLang="en-US" dirty="0"/>
                  <a:t>对于每一对匹配的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en-US" altLang="zh-CN" dirty="0"/>
                  <a:t> </a:t>
                </a:r>
                <a:r>
                  <a:rPr lang="zh-CN" altLang="en-US" dirty="0"/>
                  <a:t>，把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a:t>
                </a:r>
                <a:r>
                  <a:rPr lang="zh-CN" altLang="en-US" dirty="0"/>
                  <a:t>用一条线连接起来。</a:t>
                </a:r>
                <a:endParaRPr lang="en-US" altLang="zh-CN" dirty="0"/>
              </a:p>
              <a:p>
                <a:endParaRPr lang="en-US" altLang="zh-CN" dirty="0"/>
              </a:p>
              <a:p>
                <a:r>
                  <a:rPr lang="zh-CN" altLang="en-US" dirty="0"/>
                  <a:t>如果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en-US" altLang="zh-CN" b="0" i="1" smtClean="0">
                        <a:latin typeface="Cambria Math" panose="02040503050406030204" pitchFamily="18" charset="0"/>
                      </a:rPr>
                      <m:t> </m:t>
                    </m:r>
                  </m:oMath>
                </a14:m>
                <a:r>
                  <a:rPr lang="zh-CN" altLang="en-US" dirty="0"/>
                  <a:t>用蓝色的边，反之使用红色的边。</a:t>
                </a:r>
                <a:endParaRPr lang="en-US" altLang="zh-CN" dirty="0"/>
              </a:p>
              <a:p>
                <a:endParaRPr lang="en-US" altLang="zh-CN" dirty="0"/>
              </a:p>
              <a:p>
                <a:r>
                  <a:rPr lang="zh-CN" altLang="en-US" dirty="0"/>
                  <a:t>我们可以证明，存在一种最优情况使得</a:t>
                </a:r>
                <a:endParaRPr lang="en-US" altLang="zh-CN" dirty="0"/>
              </a:p>
              <a:p>
                <a:pPr marL="342900" indent="-342900">
                  <a:buAutoNum type="arabicPeriod"/>
                </a:pPr>
                <a:r>
                  <a:rPr lang="zh-CN" altLang="en-US" dirty="0"/>
                  <a:t>存在一</a:t>
                </a:r>
                <a:r>
                  <a:rPr lang="zh-CN" altLang="en-US" b="1" dirty="0"/>
                  <a:t>分割点</a:t>
                </a:r>
                <a:r>
                  <a:rPr lang="zh-CN" altLang="en-US" dirty="0"/>
                  <a:t>，使得其左右两边无匹配，也就是无线穿过</a:t>
                </a:r>
                <a:r>
                  <a:rPr lang="zh-CN" altLang="en-US" b="1" dirty="0"/>
                  <a:t>分割点</a:t>
                </a:r>
                <a:r>
                  <a:rPr lang="zh-CN" altLang="en-US" dirty="0"/>
                  <a:t>。</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左边，最小的数与最大的数匹配，次大的数与次小的数匹配。</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右边同上。</a:t>
                </a:r>
                <a:endParaRPr lang="en-US" altLang="zh-CN" dirty="0"/>
              </a:p>
              <a:p>
                <a:pPr marL="342900" indent="-342900">
                  <a:buAutoNum type="arabicPeriod"/>
                </a:pPr>
                <a:endParaRPr lang="en-US" altLang="zh-CN" dirty="0"/>
              </a:p>
              <a:p>
                <a:pPr marL="342900" indent="-342900">
                  <a:buAutoNum type="arabicPeriod"/>
                </a:pPr>
                <a:r>
                  <a:rPr lang="zh-CN" altLang="en-US" b="1" dirty="0"/>
                  <a:t>分割点</a:t>
                </a:r>
                <a:r>
                  <a:rPr lang="zh-CN" altLang="en-US" dirty="0"/>
                  <a:t>左边的线都是蓝色，右边的是红色。</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0191750" cy="5142690"/>
              </a:xfrm>
              <a:prstGeom prst="rect">
                <a:avLst/>
              </a:prstGeom>
              <a:blipFill rotWithShape="1">
                <a:blip r:embed="rId1"/>
                <a:stretch>
                  <a:fillRect b="9"/>
                </a:stretch>
              </a:blipFill>
            </p:spPr>
            <p:txBody>
              <a:bodyPr/>
              <a:lstStyle/>
              <a:p>
                <a:r>
                  <a:rPr lang="zh-CN" altLang="en-US">
                    <a:noFill/>
                  </a:rPr>
                  <a:t> </a:t>
                </a:r>
              </a:p>
            </p:txBody>
          </p:sp>
        </mc:Fallback>
      </mc:AlternateContent>
      <p:pic>
        <p:nvPicPr>
          <p:cNvPr id="4" name="图片 3" descr="图标"/>
          <p:cNvPicPr>
            <a:picLocks noChangeAspect="1"/>
          </p:cNvPicPr>
          <p:nvPr/>
        </p:nvPicPr>
        <p:blipFill>
          <a:blip r:embed="rId2"/>
          <a:stretch>
            <a:fillRect/>
          </a:stretch>
        </p:blipFill>
        <p:spPr>
          <a:xfrm>
            <a:off x="6056502" y="2447755"/>
            <a:ext cx="6135498" cy="1486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2669886" y="6356349"/>
            <a:ext cx="2482842" cy="365125"/>
          </a:xfrm>
        </p:spPr>
        <p:txBody>
          <a:bodyPr rtlCol="0"/>
          <a:lstStyle/>
          <a:p>
            <a:pPr rtl="0"/>
            <a:r>
              <a:rPr lang="zh-CN" altLang="en-US"/>
              <a:t>贪心</a:t>
            </a:r>
            <a:endParaRPr lang="zh-CN" altLang="en-US" dirty="0"/>
          </a:p>
        </p:txBody>
      </p:sp>
      <p:sp>
        <p:nvSpPr>
          <p:cNvPr id="4" name="灯片编号占位符 3"/>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fld>
            <a:endParaRPr lang="zh-CN" altLang="en-ZA" dirty="0"/>
          </a:p>
        </p:txBody>
      </p:sp>
      <p:sp>
        <p:nvSpPr>
          <p:cNvPr id="8" name="标题 7"/>
          <p:cNvSpPr>
            <a:spLocks noGrp="1"/>
          </p:cNvSpPr>
          <p:nvPr>
            <p:ph type="title"/>
          </p:nvPr>
        </p:nvSpPr>
        <p:spPr>
          <a:xfrm>
            <a:off x="1333499" y="296545"/>
            <a:ext cx="3171825" cy="589280"/>
          </a:xfrm>
        </p:spPr>
        <p:txBody>
          <a:bodyPr/>
          <a:lstStyle/>
          <a:p>
            <a:r>
              <a:rPr lang="zh-CN" altLang="en-US" b="1" dirty="0"/>
              <a:t>引入</a:t>
            </a:r>
            <a:endParaRPr lang="zh-CN" altLang="en-US" b="1" dirty="0"/>
          </a:p>
        </p:txBody>
      </p:sp>
      <p:sp>
        <p:nvSpPr>
          <p:cNvPr id="12" name="文本框 11"/>
          <p:cNvSpPr txBox="1"/>
          <p:nvPr/>
        </p:nvSpPr>
        <p:spPr>
          <a:xfrm>
            <a:off x="1333500" y="1860550"/>
            <a:ext cx="10172700" cy="3046988"/>
          </a:xfrm>
          <a:prstGeom prst="rect">
            <a:avLst/>
          </a:prstGeom>
          <a:noFill/>
        </p:spPr>
        <p:txBody>
          <a:bodyPr wrap="square" rtlCol="0">
            <a:spAutoFit/>
          </a:bodyPr>
          <a:lstStyle/>
          <a:p>
            <a:pPr algn="l">
              <a:buNone/>
            </a:pPr>
            <a:r>
              <a:rPr lang="zh-CN" altLang="en-US" sz="2400" b="0" i="0" dirty="0">
                <a:effectLst/>
                <a:latin typeface="Fira Sans" panose="020F0502020204030204" pitchFamily="34" charset="0"/>
              </a:rPr>
              <a:t>贪心算法（英语：</a:t>
            </a:r>
            <a:r>
              <a:rPr lang="en-US" altLang="zh-CN" sz="2400" b="0" i="0" dirty="0">
                <a:effectLst/>
                <a:latin typeface="Fira Sans" panose="020F0502020204030204" pitchFamily="34" charset="0"/>
              </a:rPr>
              <a:t>greedy algorithm</a:t>
            </a:r>
            <a:r>
              <a:rPr lang="zh-CN" altLang="en-US" sz="2400" b="0" i="0" dirty="0">
                <a:effectLst/>
                <a:latin typeface="Fira Sans" panose="020F0502020204030204" pitchFamily="34" charset="0"/>
              </a:rPr>
              <a:t>），是用计算机来模拟一个「贪心」的人做出决策的过程。这个人十分贪婪，每一步行动总是按某种指标选取最优的操作。而且他目光短浅，总是只看眼前，并不考虑以后可能造成的影响。</a:t>
            </a:r>
            <a:endParaRPr lang="en-US" altLang="zh-CN" sz="2400" b="0" i="0" dirty="0">
              <a:effectLst/>
              <a:latin typeface="Fira Sans" panose="020F0502020204030204" pitchFamily="34" charset="0"/>
            </a:endParaRPr>
          </a:p>
          <a:p>
            <a:pPr algn="l">
              <a:buNone/>
            </a:pPr>
            <a:endParaRPr lang="en-US" altLang="zh-CN" sz="2400" dirty="0">
              <a:latin typeface="Fira Sans" panose="020F0502020204030204" pitchFamily="34" charset="0"/>
            </a:endParaRPr>
          </a:p>
          <a:p>
            <a:pPr algn="l">
              <a:buNone/>
            </a:pPr>
            <a:endParaRPr lang="zh-CN" altLang="en-US" sz="2400" b="0" i="0" dirty="0">
              <a:effectLst/>
              <a:latin typeface="Fira Sans" panose="020F0502020204030204" pitchFamily="34" charset="0"/>
            </a:endParaRPr>
          </a:p>
          <a:p>
            <a:pPr algn="l"/>
            <a:r>
              <a:rPr lang="zh-CN" altLang="en-US" sz="2400" b="0" i="0" dirty="0">
                <a:effectLst/>
                <a:latin typeface="Fira Sans" panose="020F0502020204030204" pitchFamily="34" charset="0"/>
              </a:rPr>
              <a:t>可想而知，并不是所有的时候贪心法都能获得</a:t>
            </a:r>
            <a:r>
              <a:rPr lang="zh-CN" altLang="en-US" sz="2400" b="1" i="0" dirty="0">
                <a:effectLst/>
                <a:latin typeface="Fira Sans" panose="020F0502020204030204" pitchFamily="34" charset="0"/>
              </a:rPr>
              <a:t>最优解</a:t>
            </a:r>
            <a:r>
              <a:rPr lang="zh-CN" altLang="en-US" sz="2400" b="0" i="0" dirty="0">
                <a:effectLst/>
                <a:latin typeface="Fira Sans" panose="020F0502020204030204" pitchFamily="34" charset="0"/>
              </a:rPr>
              <a:t>，所以一般使用贪心法的时候，都要确保自己能证明其</a:t>
            </a:r>
            <a:r>
              <a:rPr lang="zh-CN" altLang="en-US" sz="2400" b="1" i="0" dirty="0">
                <a:effectLst/>
                <a:latin typeface="Fira Sans" panose="020F0502020204030204" pitchFamily="34" charset="0"/>
              </a:rPr>
              <a:t>正确性</a:t>
            </a:r>
            <a:r>
              <a:rPr lang="zh-CN" altLang="en-US" sz="2400" b="0" i="0" dirty="0">
                <a:effectLst/>
                <a:latin typeface="Fira Sans" panose="020F0502020204030204" pitchFamily="34" charset="0"/>
              </a:rPr>
              <a:t>。</a:t>
            </a:r>
            <a:endParaRPr lang="zh-CN" altLang="en-US" sz="2400" b="0" i="0" dirty="0">
              <a:effectLst/>
              <a:latin typeface="Fira Sans"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476375"/>
              </a:xfrm>
              <a:prstGeom prst="rect">
                <a:avLst/>
              </a:prstGeom>
              <a:noFill/>
            </p:spPr>
            <p:txBody>
              <a:bodyPr wrap="square" rtlCol="0">
                <a:spAutoFit/>
              </a:bodyPr>
              <a:lstStyle/>
              <a:p>
                <a:r>
                  <a:rPr lang="zh-CN" altLang="en-US" dirty="0"/>
                  <a:t>怎么证明其是对的呢？可以使用调整法。</a:t>
                </a:r>
                <a:endParaRPr lang="en-US" altLang="zh-CN" dirty="0"/>
              </a:p>
              <a:p>
                <a:endParaRPr lang="en-US" altLang="zh-CN" dirty="0"/>
              </a:p>
              <a:p>
                <a:r>
                  <a:rPr lang="zh-CN" altLang="en-US" dirty="0"/>
                  <a:t>考虑两个数对，如果它们同色不包含或异色不相离，它们一定可以调整成不劣的情况。</a:t>
                </a:r>
                <a:endParaRPr lang="en-US" altLang="zh-CN" dirty="0"/>
              </a:p>
              <a:p>
                <a:endParaRPr lang="en-US" altLang="zh-CN" dirty="0"/>
              </a:p>
              <a:p>
                <a:r>
                  <a:rPr lang="zh-CN" altLang="en-US" dirty="0"/>
                  <a:t>编号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oMath>
                </a14:m>
                <a:r>
                  <a:rPr lang="zh-CN" altLang="en-US" dirty="0"/>
                  <a:t>，有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a14:m>
                <a:r>
                  <a:rPr lang="zh-CN" altLang="en-US"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476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6" y="2505670"/>
                <a:ext cx="4543426" cy="1200329"/>
              </a:xfrm>
              <a:prstGeom prst="rect">
                <a:avLst/>
              </a:prstGeom>
              <a:noFill/>
            </p:spPr>
            <p:txBody>
              <a:bodyPr wrap="square" rtlCol="0">
                <a:spAutoFit/>
              </a:bodyPr>
              <a:lstStyle/>
              <a:p>
                <a:r>
                  <a:rPr lang="zh-CN" altLang="en-US" b="1" dirty="0"/>
                  <a:t>情况一：</a:t>
                </a:r>
                <a:endParaRPr lang="en-US" altLang="zh-CN" b="1" dirty="0"/>
              </a:p>
              <a:p>
                <a:endParaRPr lang="en-US" altLang="zh-CN" b="1"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zh-CN" altLang="en-US" i="1">
                        <a:latin typeface="Cambria Math" panose="02040503050406030204" pitchFamily="18" charset="0"/>
                      </a:rPr>
                      <m:t>，</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4</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𝑀</m:t>
                    </m:r>
                  </m:oMath>
                </a14:m>
                <a:r>
                  <a:rPr lang="en-US" altLang="zh-CN" dirty="0"/>
                  <a:t> </a:t>
                </a:r>
                <a:r>
                  <a:rPr lang="zh-CN" altLang="en-US" dirty="0"/>
                  <a:t>。</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390526" y="2505670"/>
                <a:ext cx="4543426" cy="1200329"/>
              </a:xfrm>
              <a:prstGeom prst="rect">
                <a:avLst/>
              </a:prstGeom>
              <a:blipFill rotWithShape="1">
                <a:blip r:embed="rId2"/>
                <a:stretch>
                  <a:fillRect t="-50" b="12"/>
                </a:stretch>
              </a:blipFill>
            </p:spPr>
            <p:txBody>
              <a:bodyPr/>
              <a:lstStyle/>
              <a:p>
                <a:r>
                  <a:rPr lang="zh-CN" altLang="en-US">
                    <a:noFill/>
                  </a:rPr>
                  <a:t> </a:t>
                </a:r>
              </a:p>
            </p:txBody>
          </p:sp>
        </mc:Fallback>
      </mc:AlternateContent>
      <p:pic>
        <p:nvPicPr>
          <p:cNvPr id="5" name="图片 4" descr="卡通人物&#10;&#10;AI 生成的内容可能不正确。"/>
          <p:cNvPicPr>
            <a:picLocks noChangeAspect="1"/>
          </p:cNvPicPr>
          <p:nvPr/>
        </p:nvPicPr>
        <p:blipFill>
          <a:blip r:embed="rId3"/>
          <a:stretch>
            <a:fillRect/>
          </a:stretch>
        </p:blipFill>
        <p:spPr>
          <a:xfrm>
            <a:off x="1376227" y="2504480"/>
            <a:ext cx="2167072" cy="54919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343650" y="2505670"/>
                <a:ext cx="4543426" cy="1200329"/>
              </a:xfrm>
              <a:prstGeom prst="rect">
                <a:avLst/>
              </a:prstGeom>
              <a:noFill/>
            </p:spPr>
            <p:txBody>
              <a:bodyPr wrap="square" rtlCol="0">
                <a:spAutoFit/>
              </a:bodyPr>
              <a:lstStyle/>
              <a:p>
                <a:r>
                  <a:rPr lang="zh-CN" altLang="en-US" b="1" dirty="0"/>
                  <a:t>情况二：</a:t>
                </a:r>
                <a:endParaRPr lang="en-US" altLang="zh-CN" b="1" dirty="0"/>
              </a:p>
              <a:p>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，所以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𝑀</m:t>
                    </m:r>
                  </m:oMath>
                </a14:m>
                <a:r>
                  <a:rPr lang="zh-CN" altLang="en-US" dirty="0"/>
                  <a:t>。</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343650" y="2505670"/>
                <a:ext cx="4543426" cy="1200329"/>
              </a:xfrm>
              <a:prstGeom prst="rect">
                <a:avLst/>
              </a:prstGeom>
              <a:blipFill rotWithShape="1">
                <a:blip r:embed="rId4"/>
                <a:stretch>
                  <a:fillRect t="-50" b="12"/>
                </a:stretch>
              </a:blipFill>
            </p:spPr>
            <p:txBody>
              <a:bodyPr/>
              <a:lstStyle/>
              <a:p>
                <a:r>
                  <a:rPr lang="zh-CN" altLang="en-US">
                    <a:noFill/>
                  </a:rPr>
                  <a:t> </a:t>
                </a:r>
              </a:p>
            </p:txBody>
          </p:sp>
        </mc:Fallback>
      </mc:AlternateContent>
      <p:pic>
        <p:nvPicPr>
          <p:cNvPr id="8" name="图片 7" descr="形状, 箭头&#10;&#10;AI 生成的内容可能不正确。"/>
          <p:cNvPicPr>
            <a:picLocks noChangeAspect="1"/>
          </p:cNvPicPr>
          <p:nvPr/>
        </p:nvPicPr>
        <p:blipFill>
          <a:blip r:embed="rId5"/>
          <a:stretch>
            <a:fillRect/>
          </a:stretch>
        </p:blipFill>
        <p:spPr>
          <a:xfrm>
            <a:off x="7258050" y="2504480"/>
            <a:ext cx="2162377" cy="548000"/>
          </a:xfrm>
          <a:prstGeom prst="rect">
            <a:avLst/>
          </a:prstGeom>
        </p:spPr>
      </p:pic>
      <p:sp>
        <p:nvSpPr>
          <p:cNvPr id="9" name="文本框 8"/>
          <p:cNvSpPr txBox="1"/>
          <p:nvPr/>
        </p:nvSpPr>
        <p:spPr>
          <a:xfrm>
            <a:off x="461823" y="4431010"/>
            <a:ext cx="9486899" cy="369332"/>
          </a:xfrm>
          <a:prstGeom prst="rect">
            <a:avLst/>
          </a:prstGeom>
          <a:noFill/>
        </p:spPr>
        <p:txBody>
          <a:bodyPr wrap="square" rtlCol="0">
            <a:spAutoFit/>
          </a:bodyPr>
          <a:lstStyle/>
          <a:p>
            <a:r>
              <a:rPr lang="zh-CN" altLang="en-US" dirty="0"/>
              <a:t>除此之外还有五种情况。       构造差不多。 </a:t>
            </a:r>
            <a:endParaRPr lang="zh-CN" altLang="en-US" dirty="0"/>
          </a:p>
        </p:txBody>
      </p:sp>
      <p:pic>
        <p:nvPicPr>
          <p:cNvPr id="11" name="图片 10" descr="卡通人物"/>
          <p:cNvPicPr>
            <a:picLocks noChangeAspect="1"/>
          </p:cNvPicPr>
          <p:nvPr/>
        </p:nvPicPr>
        <p:blipFill>
          <a:blip r:embed="rId6"/>
          <a:stretch>
            <a:fillRect/>
          </a:stretch>
        </p:blipFill>
        <p:spPr>
          <a:xfrm>
            <a:off x="5601504" y="4916388"/>
            <a:ext cx="2401569" cy="657443"/>
          </a:xfrm>
          <a:prstGeom prst="rect">
            <a:avLst/>
          </a:prstGeom>
        </p:spPr>
      </p:pic>
      <p:pic>
        <p:nvPicPr>
          <p:cNvPr id="13" name="图片 12" descr="形状, 箭头"/>
          <p:cNvPicPr>
            <a:picLocks noChangeAspect="1"/>
          </p:cNvPicPr>
          <p:nvPr/>
        </p:nvPicPr>
        <p:blipFill>
          <a:blip r:embed="rId7"/>
          <a:stretch>
            <a:fillRect/>
          </a:stretch>
        </p:blipFill>
        <p:spPr>
          <a:xfrm>
            <a:off x="1637031" y="5539801"/>
            <a:ext cx="2401569" cy="575655"/>
          </a:xfrm>
          <a:prstGeom prst="rect">
            <a:avLst/>
          </a:prstGeom>
        </p:spPr>
      </p:pic>
      <p:pic>
        <p:nvPicPr>
          <p:cNvPr id="15" name="图片 14" descr="卡通人物"/>
          <p:cNvPicPr>
            <a:picLocks noChangeAspect="1"/>
          </p:cNvPicPr>
          <p:nvPr/>
        </p:nvPicPr>
        <p:blipFill>
          <a:blip r:embed="rId8"/>
          <a:stretch>
            <a:fillRect/>
          </a:stretch>
        </p:blipFill>
        <p:spPr>
          <a:xfrm>
            <a:off x="4163352" y="5510904"/>
            <a:ext cx="2401569" cy="604552"/>
          </a:xfrm>
          <a:prstGeom prst="rect">
            <a:avLst/>
          </a:prstGeom>
        </p:spPr>
      </p:pic>
      <p:pic>
        <p:nvPicPr>
          <p:cNvPr id="17" name="图片 16" descr="形状, 箭头&#10;&#10;AI 生成的内容可能不正确。"/>
          <p:cNvPicPr>
            <a:picLocks noChangeAspect="1"/>
          </p:cNvPicPr>
          <p:nvPr/>
        </p:nvPicPr>
        <p:blipFill>
          <a:blip r:embed="rId9"/>
          <a:stretch>
            <a:fillRect/>
          </a:stretch>
        </p:blipFill>
        <p:spPr>
          <a:xfrm>
            <a:off x="2988144" y="4920800"/>
            <a:ext cx="2401569" cy="604553"/>
          </a:xfrm>
          <a:prstGeom prst="rect">
            <a:avLst/>
          </a:prstGeom>
        </p:spPr>
      </p:pic>
      <p:pic>
        <p:nvPicPr>
          <p:cNvPr id="19" name="图片 18" descr="形状, 箭头"/>
          <p:cNvPicPr>
            <a:picLocks noChangeAspect="1"/>
          </p:cNvPicPr>
          <p:nvPr/>
        </p:nvPicPr>
        <p:blipFill>
          <a:blip r:embed="rId10"/>
          <a:stretch>
            <a:fillRect/>
          </a:stretch>
        </p:blipFill>
        <p:spPr>
          <a:xfrm>
            <a:off x="461823" y="4925937"/>
            <a:ext cx="2401569" cy="604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1506200" cy="3844925"/>
              </a:xfrm>
              <a:prstGeom prst="rect">
                <a:avLst/>
              </a:prstGeom>
              <a:noFill/>
            </p:spPr>
            <p:txBody>
              <a:bodyPr wrap="square" rtlCol="0">
                <a:spAutoFit/>
              </a:bodyPr>
              <a:lstStyle/>
              <a:p>
                <a:r>
                  <a:rPr lang="zh-CN" altLang="en-US" sz="2400" dirty="0"/>
                  <a:t>那么得到这个结论，有该如何做呢？</a:t>
                </a:r>
                <a:endParaRPr lang="en-US" altLang="zh-CN" sz="2400" dirty="0"/>
              </a:p>
              <a:p>
                <a:endParaRPr lang="en-US" altLang="zh-CN" sz="2400" dirty="0"/>
              </a:p>
              <a:p>
                <a:r>
                  <a:rPr lang="zh-CN" altLang="en-US" sz="2400" dirty="0"/>
                  <a:t>若枚举</a:t>
                </a:r>
                <a:r>
                  <a:rPr lang="zh-CN" altLang="en-US" sz="2400" b="1" dirty="0"/>
                  <a:t>分割点</a:t>
                </a:r>
                <a:r>
                  <a:rPr lang="zh-CN" altLang="en-US" sz="2400" dirty="0"/>
                  <a:t>时间复杂度 </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a:p>
                <a:endParaRPr lang="en-US" altLang="zh-CN" sz="2400" dirty="0"/>
              </a:p>
              <a:p>
                <a:r>
                  <a:rPr lang="zh-CN" altLang="en-US" sz="2400" dirty="0"/>
                  <a:t>考虑放宽约束，使用错解不优的思想，蓝色边无限制，即任意一对 </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oMath>
                </a14:m>
                <a:r>
                  <a:rPr lang="en-US" altLang="zh-CN" sz="2400" dirty="0"/>
                  <a:t> </a:t>
                </a:r>
                <a:r>
                  <a:rPr lang="zh-CN" altLang="en-US" sz="2400" dirty="0"/>
                  <a:t>都可以连蓝色边，权值为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a:t>
                </a:r>
                <a:endParaRPr lang="en-US" altLang="zh-CN" sz="2400" dirty="0"/>
              </a:p>
              <a:p>
                <a:endParaRPr lang="en-US" altLang="zh-CN" sz="2400" dirty="0"/>
              </a:p>
              <a:p>
                <a:r>
                  <a:rPr lang="zh-CN" altLang="en-US" sz="2400" dirty="0"/>
                  <a:t>可以发现</a:t>
                </a:r>
                <a:r>
                  <a:rPr lang="zh-CN" altLang="en-US" sz="2400" b="1" dirty="0"/>
                  <a:t>分割点</a:t>
                </a:r>
                <a:r>
                  <a:rPr lang="zh-CN" altLang="en-US" sz="2400" dirty="0"/>
                  <a:t>越左答案越小，二分</a:t>
                </a:r>
                <a:r>
                  <a:rPr lang="zh-CN" altLang="en-US" sz="2400" b="1" dirty="0"/>
                  <a:t>分割点</a:t>
                </a:r>
                <a:r>
                  <a:rPr lang="zh-CN" altLang="en-US" sz="2400" dirty="0"/>
                  <a:t>即可。</a:t>
                </a:r>
                <a:endParaRPr lang="en-US" altLang="zh-CN" sz="2400" dirty="0"/>
              </a:p>
              <a:p>
                <a:endParaRPr lang="en-US" altLang="zh-CN" sz="2400" dirty="0"/>
              </a:p>
              <a:p>
                <a:r>
                  <a:rPr lang="zh-CN" altLang="en-US" sz="2400" dirty="0"/>
                  <a:t>代码；</a:t>
                </a:r>
                <a:r>
                  <a:rPr lang="en-US" altLang="zh-CN" sz="2400" dirty="0">
                    <a:hlinkClick r:id="rId1"/>
                  </a:rPr>
                  <a:t>code</a:t>
                </a:r>
                <a:endParaRPr lang="en-US" altLang="zh-CN"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1506200" cy="384492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81000" y="438150"/>
            <a:ext cx="9486900" cy="461665"/>
          </a:xfrm>
          <a:prstGeom prst="rect">
            <a:avLst/>
          </a:prstGeom>
          <a:noFill/>
        </p:spPr>
        <p:txBody>
          <a:bodyPr wrap="square" rtlCol="0">
            <a:spAutoFit/>
          </a:bodyPr>
          <a:lstStyle/>
          <a:p>
            <a:r>
              <a:rPr lang="en-US" altLang="zh-CN" sz="2400" b="1" i="0" dirty="0">
                <a:effectLst/>
                <a:latin typeface="+mj-lt"/>
              </a:rPr>
              <a:t>AT_agc018_c</a:t>
            </a:r>
            <a:endParaRPr lang="en-US" altLang="zh-CN" sz="2400" b="1" i="0" dirty="0">
              <a:effectLst/>
              <a:latin typeface="+mj-lt"/>
            </a:endParaRPr>
          </a:p>
        </p:txBody>
      </p:sp>
      <p:pic>
        <p:nvPicPr>
          <p:cNvPr id="4" name="图片 3" descr="文本&#10;&#10;AI 生成的内容可能不正确。"/>
          <p:cNvPicPr>
            <a:picLocks noChangeAspect="1"/>
          </p:cNvPicPr>
          <p:nvPr/>
        </p:nvPicPr>
        <p:blipFill>
          <a:blip r:embed="rId1"/>
          <a:stretch>
            <a:fillRect/>
          </a:stretch>
        </p:blipFill>
        <p:spPr>
          <a:xfrm>
            <a:off x="381000" y="2129069"/>
            <a:ext cx="11390268" cy="23432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458576" cy="5318444"/>
              </a:xfrm>
              <a:prstGeom prst="rect">
                <a:avLst/>
              </a:prstGeom>
              <a:noFill/>
            </p:spPr>
            <p:txBody>
              <a:bodyPr wrap="square" rtlCol="0">
                <a:spAutoFit/>
              </a:bodyPr>
              <a:lstStyle/>
              <a:p>
                <a:r>
                  <a:rPr lang="zh-CN" altLang="en-US" sz="2000" dirty="0"/>
                  <a:t>三选过于困难，考虑变为双选。</a:t>
                </a:r>
                <a:endParaRPr lang="en-US" altLang="zh-CN" sz="2000" dirty="0"/>
              </a:p>
              <a:p>
                <a:endParaRPr lang="en-US" altLang="zh-CN" sz="2000" dirty="0"/>
              </a:p>
              <a:p>
                <a:r>
                  <a:rPr lang="zh-CN" altLang="en-US" sz="2000" dirty="0"/>
                  <a:t>不管 </a:t>
                </a:r>
                <a14:m>
                  <m:oMath xmlns:m="http://schemas.openxmlformats.org/officeDocument/2006/math">
                    <m:r>
                      <a:rPr lang="en-US" altLang="zh-CN" sz="2000" b="0" i="1" smtClean="0">
                        <a:latin typeface="Cambria Math" panose="02040503050406030204" pitchFamily="18" charset="0"/>
                      </a:rPr>
                      <m:t>𝑥</m:t>
                    </m:r>
                  </m:oMath>
                </a14:m>
                <a:r>
                  <a:rPr lang="en-US" altLang="zh-CN" sz="2000" dirty="0"/>
                  <a:t> </a:t>
                </a:r>
                <a:r>
                  <a:rPr lang="zh-CN" altLang="en-US" sz="2000" dirty="0"/>
                  <a:t>的限制，先让所有人都选金币，</a:t>
                </a:r>
                <a14:m>
                  <m:oMath xmlns:m="http://schemas.openxmlformats.org/officeDocument/2006/math">
                    <m:r>
                      <a:rPr lang="en-US" altLang="zh-CN" sz="2000" b="0" i="1" smtClean="0">
                        <a:latin typeface="Cambria Math" panose="02040503050406030204" pitchFamily="18" charset="0"/>
                      </a:rPr>
                      <m:t>𝑎𝑛𝑠</m:t>
                    </m:r>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zh-CN" altLang="en-US" sz="2000" dirty="0"/>
                  <a:t>。</a:t>
                </a:r>
                <a:endParaRPr lang="en-US" altLang="zh-CN" sz="2000" dirty="0"/>
              </a:p>
              <a:p>
                <a:endParaRPr lang="en-US" altLang="zh-CN" sz="2000" dirty="0"/>
              </a:p>
              <a:p>
                <a:r>
                  <a:rPr lang="zh-CN" altLang="en-US" sz="2000" dirty="0"/>
                  <a:t>在从中选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个人选银币，</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个人选铜币，这样金币的人数也合法了。</a:t>
                </a:r>
                <a:endParaRPr lang="en-US" altLang="zh-CN" sz="2000" dirty="0"/>
              </a:p>
              <a:p>
                <a:endParaRPr lang="en-US" altLang="zh-CN" sz="2000" dirty="0"/>
              </a:p>
              <a:p>
                <a:r>
                  <a:rPr lang="zh-CN" altLang="en-US" sz="2000" dirty="0"/>
                  <a:t>如果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oMath>
                </a14:m>
                <a:r>
                  <a:rPr lang="zh-CN" altLang="en-US" sz="2000" dirty="0"/>
                  <a:t>且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选了铜币，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选了银币，这样一定不是最优的，因为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a:t>
                </a:r>
                <a:endParaRPr lang="en-US" altLang="zh-CN" sz="2000" dirty="0"/>
              </a:p>
              <a:p>
                <a:endParaRPr lang="en-US" altLang="zh-CN" sz="2000" dirty="0"/>
              </a:p>
              <a:p>
                <a:r>
                  <a:rPr lang="zh-CN" altLang="en-US" sz="2000" dirty="0"/>
                  <a:t>所以我们得到结论。</a:t>
                </a:r>
                <a:endParaRPr lang="en-US" altLang="zh-CN" sz="2000" dirty="0"/>
              </a:p>
              <a:p>
                <a:endParaRPr lang="en-US" altLang="zh-CN" sz="2000" dirty="0"/>
              </a:p>
              <a:p>
                <a:r>
                  <a:rPr lang="zh-CN" altLang="en-US" sz="2000" dirty="0"/>
                  <a:t>将其按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降序排序，若 </a:t>
                </a:r>
                <a14:m>
                  <m:oMath xmlns:m="http://schemas.openxmlformats.org/officeDocument/2006/math">
                    <m:r>
                      <a:rPr lang="en-US" altLang="zh-CN" sz="2000" b="0" i="1" smtClean="0">
                        <a:latin typeface="Cambria Math" panose="02040503050406030204" pitchFamily="18" charset="0"/>
                      </a:rPr>
                      <m:t>𝑖</m:t>
                    </m:r>
                  </m:oMath>
                </a14:m>
                <a:r>
                  <a:rPr lang="en-US" altLang="zh-CN" sz="2000" dirty="0"/>
                  <a:t> </a:t>
                </a:r>
                <a:r>
                  <a:rPr lang="zh-CN" altLang="en-US" sz="2000" dirty="0"/>
                  <a:t>选了银币，</a:t>
                </a:r>
                <a14:m>
                  <m:oMath xmlns:m="http://schemas.openxmlformats.org/officeDocument/2006/math">
                    <m:r>
                      <a:rPr lang="en-US" altLang="zh-CN" sz="2000" b="0" i="1" smtClean="0">
                        <a:latin typeface="Cambria Math" panose="02040503050406030204" pitchFamily="18" charset="0"/>
                      </a:rPr>
                      <m:t>𝑗</m:t>
                    </m:r>
                  </m:oMath>
                </a14:m>
                <a:r>
                  <a:rPr lang="en-US" altLang="zh-CN" sz="2000" dirty="0"/>
                  <a:t> </a:t>
                </a:r>
                <a:r>
                  <a:rPr lang="zh-CN" altLang="en-US" sz="2000" dirty="0"/>
                  <a:t>选了铜币当且仅当 </a:t>
                </a:r>
                <a14:m>
                  <m:oMath xmlns:m="http://schemas.openxmlformats.org/officeDocument/2006/math">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𝑗</m:t>
                    </m:r>
                  </m:oMath>
                </a14:m>
                <a:r>
                  <a:rPr lang="zh-CN" altLang="en-US" sz="2000" dirty="0"/>
                  <a:t>。</a:t>
                </a:r>
                <a:endParaRPr lang="en-US" altLang="zh-CN" sz="2000" dirty="0"/>
              </a:p>
              <a:p>
                <a:endParaRPr lang="en-US" altLang="zh-CN" sz="2000" dirty="0"/>
              </a:p>
              <a:p>
                <a:r>
                  <a:rPr lang="zh-CN" altLang="en-US" sz="2000" dirty="0"/>
                  <a:t>我们依旧枚举</a:t>
                </a:r>
                <a:r>
                  <a:rPr lang="zh-CN" altLang="en-US" sz="2000" b="1" dirty="0"/>
                  <a:t>分割点</a:t>
                </a:r>
                <a:r>
                  <a:rPr lang="zh-CN" altLang="en-US" sz="2000" dirty="0"/>
                  <a:t>，</a:t>
                </a:r>
                <a:r>
                  <a:rPr lang="zh-CN" altLang="en-US" sz="2000" b="1" dirty="0"/>
                  <a:t>分割点</a:t>
                </a:r>
                <a:r>
                  <a:rPr lang="zh-CN" altLang="en-US" sz="2000" dirty="0"/>
                  <a:t>左边只能选银币或不选，右边只能不选或选铜币。</a:t>
                </a:r>
                <a:endParaRPr lang="en-US" altLang="zh-CN" sz="2000" dirty="0"/>
              </a:p>
              <a:p>
                <a:endParaRPr lang="en-US" altLang="zh-CN" sz="2000" dirty="0"/>
              </a:p>
              <a:p>
                <a:r>
                  <a:rPr lang="zh-CN" altLang="en-US" sz="2000" dirty="0"/>
                  <a:t>显然，分割点左边我们选</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oMath>
                </a14:m>
                <a:r>
                  <a:rPr lang="zh-CN" altLang="en-US" sz="2000" dirty="0"/>
                  <a:t>前 </a:t>
                </a:r>
                <a14:m>
                  <m:oMath xmlns:m="http://schemas.openxmlformats.org/officeDocument/2006/math">
                    <m:r>
                      <a:rPr lang="en-US" altLang="zh-CN" sz="2000" b="0" i="1" smtClean="0">
                        <a:latin typeface="Cambria Math" panose="02040503050406030204" pitchFamily="18" charset="0"/>
                      </a:rPr>
                      <m:t>𝑦</m:t>
                    </m:r>
                  </m:oMath>
                </a14:m>
                <a:r>
                  <a:rPr lang="en-US" altLang="zh-CN" sz="2000" dirty="0"/>
                  <a:t> </a:t>
                </a:r>
                <a:r>
                  <a:rPr lang="zh-CN" altLang="en-US" sz="2000" dirty="0"/>
                  <a:t>大的，右边选</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前 </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a:t>
                </a:r>
                <a:r>
                  <a:rPr lang="zh-CN" altLang="en-US" sz="2000" dirty="0"/>
                  <a:t>大的最优。</a:t>
                </a:r>
                <a:endParaRPr lang="en-US" altLang="zh-CN" sz="2000" dirty="0"/>
              </a:p>
              <a:p>
                <a:endParaRPr lang="en-US" altLang="zh-CN" sz="2000" dirty="0"/>
              </a:p>
              <a:p>
                <a:r>
                  <a:rPr lang="zh-CN" altLang="en-US" sz="2000" dirty="0"/>
                  <a:t>优先队列维护即可。</a:t>
                </a:r>
                <a:endParaRPr lang="en-US" altLang="zh-CN" sz="20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458576" cy="5318444"/>
              </a:xfrm>
              <a:prstGeom prst="rect">
                <a:avLst/>
              </a:prstGeom>
              <a:blipFill rotWithShape="1">
                <a:blip r:embed="rId1"/>
                <a:stretch>
                  <a:fillRect l="-6"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文本&#10;&#10;AI 生成的内容可能不正确。"/>
          <p:cNvPicPr>
            <a:picLocks noChangeAspect="1"/>
          </p:cNvPicPr>
          <p:nvPr/>
        </p:nvPicPr>
        <p:blipFill>
          <a:blip r:embed="rId1"/>
          <a:stretch>
            <a:fillRect/>
          </a:stretch>
        </p:blipFill>
        <p:spPr>
          <a:xfrm>
            <a:off x="0" y="0"/>
            <a:ext cx="12191999"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266700" y="136525"/>
            <a:ext cx="9486900" cy="461665"/>
          </a:xfrm>
          <a:prstGeom prst="rect">
            <a:avLst/>
          </a:prstGeom>
          <a:noFill/>
        </p:spPr>
        <p:txBody>
          <a:bodyPr wrap="square" rtlCol="0">
            <a:spAutoFit/>
          </a:bodyPr>
          <a:lstStyle/>
          <a:p>
            <a:r>
              <a:rPr lang="en-US" altLang="zh-CN" sz="2400" b="1" dirty="0">
                <a:latin typeface="+mj-lt"/>
              </a:rPr>
              <a:t>AT_arc073_c </a:t>
            </a:r>
            <a:r>
              <a:rPr lang="en-US" altLang="zh-CN" sz="2400" b="1" i="0" dirty="0">
                <a:effectLst/>
                <a:latin typeface="+mj-lt"/>
              </a:rPr>
              <a:t>Ball Coloring</a:t>
            </a:r>
            <a:endParaRPr lang="en-US" altLang="zh-CN" sz="2400" b="1" i="0" dirty="0">
              <a:effectLst/>
              <a:latin typeface="+mj-lt"/>
            </a:endParaRPr>
          </a:p>
        </p:txBody>
      </p:sp>
      <p:pic>
        <p:nvPicPr>
          <p:cNvPr id="4" name="图片 3" descr="图形用户界面, 文本, 应用程序"/>
          <p:cNvPicPr>
            <a:picLocks noChangeAspect="1"/>
          </p:cNvPicPr>
          <p:nvPr/>
        </p:nvPicPr>
        <p:blipFill>
          <a:blip r:embed="rId1"/>
          <a:stretch>
            <a:fillRect/>
          </a:stretch>
        </p:blipFill>
        <p:spPr>
          <a:xfrm>
            <a:off x="266700" y="866644"/>
            <a:ext cx="11341902" cy="27242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00110"/>
          </a:xfrm>
          <a:prstGeom prst="rect">
            <a:avLst/>
          </a:prstGeom>
          <a:noFill/>
        </p:spPr>
        <p:txBody>
          <a:bodyPr wrap="square" rtlCol="0">
            <a:spAutoFit/>
          </a:bodyPr>
          <a:lstStyle/>
          <a:p>
            <a:r>
              <a:rPr lang="zh-CN" altLang="en-US" sz="2000" dirty="0"/>
              <a:t>由于红蓝可以相互转化</a:t>
            </a:r>
            <a:endParaRPr lang="en-US" altLang="zh-CN" sz="2000" dirty="0"/>
          </a:p>
        </p:txBody>
      </p:sp>
      <p:pic>
        <p:nvPicPr>
          <p:cNvPr id="8" name="图片 7" descr="背景图案&#10;&#10;AI 生成的内容可能不正确。"/>
          <p:cNvPicPr>
            <a:picLocks noChangeAspect="1"/>
          </p:cNvPicPr>
          <p:nvPr/>
        </p:nvPicPr>
        <p:blipFill>
          <a:blip r:embed="rId1"/>
          <a:stretch>
            <a:fillRect/>
          </a:stretch>
        </p:blipFill>
        <p:spPr>
          <a:xfrm>
            <a:off x="3324164" y="560804"/>
            <a:ext cx="876422" cy="1419423"/>
          </a:xfrm>
          <a:prstGeom prst="rect">
            <a:avLst/>
          </a:prstGeom>
        </p:spPr>
      </p:pic>
      <p:pic>
        <p:nvPicPr>
          <p:cNvPr id="10" name="图片 9" descr="背景图案&#10;&#10;AI 生成的内容可能不正确。"/>
          <p:cNvPicPr>
            <a:picLocks noChangeAspect="1"/>
          </p:cNvPicPr>
          <p:nvPr/>
        </p:nvPicPr>
        <p:blipFill>
          <a:blip r:embed="rId2"/>
          <a:stretch>
            <a:fillRect/>
          </a:stretch>
        </p:blipFill>
        <p:spPr>
          <a:xfrm>
            <a:off x="4638606" y="560804"/>
            <a:ext cx="990738" cy="1381318"/>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390525" y="1866900"/>
                <a:ext cx="9829800" cy="3477875"/>
              </a:xfrm>
              <a:prstGeom prst="rect">
                <a:avLst/>
              </a:prstGeom>
              <a:noFill/>
            </p:spPr>
            <p:txBody>
              <a:bodyPr wrap="square" rtlCol="0">
                <a:spAutoFit/>
              </a:bodyPr>
              <a:lstStyle/>
              <a:p>
                <a:r>
                  <a:rPr lang="zh-CN" altLang="en-US" sz="2000" dirty="0"/>
                  <a:t>我们强制让全局（</a:t>
                </a:r>
                <a14:m>
                  <m:oMath xmlns:m="http://schemas.openxmlformats.org/officeDocument/2006/math">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oMath>
                </a14:m>
                <a:r>
                  <a:rPr lang="zh-CN" altLang="en-US" sz="2000" dirty="0"/>
                  <a:t>个元素）最大值是红色。</a:t>
                </a:r>
                <a:endParaRPr lang="en-US" altLang="zh-CN" sz="2000" dirty="0"/>
              </a:p>
              <a:p>
                <a:endParaRPr lang="en-US" altLang="zh-CN" sz="2000" dirty="0"/>
              </a:p>
              <a:p>
                <a:r>
                  <a:rPr lang="zh-CN" altLang="en-US" sz="2000" dirty="0"/>
                  <a:t>此时考虑全局最小值的颜色。</a:t>
                </a:r>
                <a:endParaRPr lang="en-US" altLang="zh-CN" sz="2000" dirty="0"/>
              </a:p>
              <a:p>
                <a:endParaRPr lang="en-US" altLang="zh-CN" sz="2000" dirty="0"/>
              </a:p>
              <a:p>
                <a:r>
                  <a:rPr lang="zh-CN" altLang="en-US" sz="2000" dirty="0"/>
                  <a:t>如果是蓝色，此时红色的最大值，蓝色的最小值已经确定了，此时我们需要让红色的最小值最大，蓝色的最大值最小。</a:t>
                </a:r>
                <a:endParaRPr lang="en-US" altLang="zh-CN" sz="2000" dirty="0"/>
              </a:p>
              <a:p>
                <a:endParaRPr lang="en-US" altLang="zh-CN" sz="2000" dirty="0"/>
              </a:p>
              <a:p>
                <a:r>
                  <a:rPr lang="zh-CN" altLang="en-US" sz="2000" dirty="0"/>
                  <a:t>于是让除最大值最小值所在的组之外的组（未确定颜色的组）中较大的染红较小的染蓝即可。</a:t>
                </a:r>
                <a:endParaRPr lang="en-US" altLang="zh-CN" sz="2000" dirty="0"/>
              </a:p>
              <a:p>
                <a:endParaRPr lang="en-US" altLang="zh-CN" sz="2000" dirty="0"/>
              </a:p>
              <a:p>
                <a:r>
                  <a:rPr lang="zh-CN" altLang="en-US" sz="2000" dirty="0"/>
                  <a:t>如果最小值是红色，此时红色的极差已经确定，我们需要让蓝色的极差最小即可。</a:t>
                </a:r>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390525" y="1866900"/>
                <a:ext cx="9829800" cy="3477875"/>
              </a:xfrm>
              <a:prstGeom prst="rect">
                <a:avLst/>
              </a:prstGeom>
              <a:blipFill rotWithShape="1">
                <a:blip r:embed="rId3"/>
                <a:stretch>
                  <a:fillRect b="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687175" cy="5322483"/>
              </a:xfrm>
              <a:prstGeom prst="rect">
                <a:avLst/>
              </a:prstGeom>
              <a:noFill/>
            </p:spPr>
            <p:txBody>
              <a:bodyPr wrap="square" rtlCol="0">
                <a:spAutoFit/>
              </a:bodyPr>
              <a:lstStyle/>
              <a:p>
                <a:r>
                  <a:rPr lang="zh-CN" altLang="en-US" sz="2400" dirty="0"/>
                  <a:t>我们设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en-US" altLang="zh-CN" sz="2400" dirty="0"/>
                  <a:t> </a:t>
                </a:r>
                <a:r>
                  <a:rPr lang="zh-CN" altLang="en-US" sz="2400" dirty="0"/>
                  <a:t>分别表示第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组中较小的，较大的。</a:t>
                </a:r>
                <a:endParaRPr lang="en-US" altLang="zh-CN" sz="2400" dirty="0"/>
              </a:p>
              <a:p>
                <a:endParaRPr lang="en-US" altLang="zh-CN" sz="2400" dirty="0"/>
              </a:p>
              <a:p>
                <a:r>
                  <a:rPr lang="zh-CN" altLang="en-US" sz="2400" dirty="0"/>
                  <a:t>如果 </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b</m:t>
                        </m:r>
                      </m:e>
                      <m:sub>
                        <m:r>
                          <m:rPr>
                            <m:sty m:val="p"/>
                          </m:rPr>
                          <a:rPr lang="en-US" altLang="zh-CN" sz="2400" b="0" i="0" smtClean="0">
                            <a:latin typeface="Cambria Math" panose="02040503050406030204" pitchFamily="18" charset="0"/>
                          </a:rPr>
                          <m:t>i</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且第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组较小染了蓝色，这样一定不如第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a:t>
                </a:r>
                <a:r>
                  <a:rPr lang="zh-CN" altLang="en-US" sz="2400" dirty="0"/>
                  <a:t>组较小的，第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组较小的染蓝色 和 第 </a:t>
                </a:r>
                <a14:m>
                  <m:oMath xmlns:m="http://schemas.openxmlformats.org/officeDocument/2006/math">
                    <m:r>
                      <a:rPr lang="en-US" altLang="zh-CN" sz="2400" i="1">
                        <a:latin typeface="Cambria Math" panose="02040503050406030204" pitchFamily="18" charset="0"/>
                      </a:rPr>
                      <m:t>𝑖</m:t>
                    </m:r>
                  </m:oMath>
                </a14:m>
                <a:r>
                  <a:rPr lang="en-US" altLang="zh-CN" sz="2400" dirty="0"/>
                  <a:t> </a:t>
                </a:r>
                <a:r>
                  <a:rPr lang="zh-CN" altLang="en-US" sz="2400" dirty="0"/>
                  <a:t>组较大的，第 </a:t>
                </a:r>
                <a14:m>
                  <m:oMath xmlns:m="http://schemas.openxmlformats.org/officeDocument/2006/math">
                    <m:r>
                      <a:rPr lang="en-US" altLang="zh-CN" sz="2400" i="1">
                        <a:latin typeface="Cambria Math" panose="02040503050406030204" pitchFamily="18" charset="0"/>
                      </a:rPr>
                      <m:t>𝑗</m:t>
                    </m:r>
                  </m:oMath>
                </a14:m>
                <a:r>
                  <a:rPr lang="en-US" altLang="zh-CN" sz="2400" dirty="0"/>
                  <a:t> </a:t>
                </a:r>
                <a:r>
                  <a:rPr lang="zh-CN" altLang="en-US" sz="2400" dirty="0"/>
                  <a:t>组较大的染蓝色优。</a:t>
                </a:r>
                <a:endParaRPr lang="en-US" altLang="zh-CN" sz="2400" dirty="0"/>
              </a:p>
              <a:p>
                <a:endParaRPr lang="en-US" altLang="zh-CN" sz="2400" dirty="0"/>
              </a:p>
              <a:p>
                <a:r>
                  <a:rPr lang="zh-CN" altLang="en-US" sz="2400" dirty="0"/>
                  <a:t>证明：分讨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t>的大小关系。</a:t>
                </a:r>
                <a:endParaRPr lang="en-US" altLang="zh-CN" sz="2400" dirty="0"/>
              </a:p>
              <a:p>
                <a:endParaRPr lang="en-US" altLang="zh-CN" sz="2400" dirty="0"/>
              </a:p>
              <a:p>
                <a:r>
                  <a:rPr lang="zh-CN" altLang="en-US" sz="2400" dirty="0"/>
                  <a:t>所以我们得出结论，若将组按 </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 </m:t>
                    </m:r>
                  </m:oMath>
                </a14:m>
                <a:r>
                  <a:rPr lang="zh-CN" altLang="en-US" sz="2400" dirty="0"/>
                  <a:t>降序排列，较小值染蓝色的组一定是段前缀。</a:t>
                </a:r>
                <a:endParaRPr lang="en-US" altLang="zh-CN" sz="2400" dirty="0"/>
              </a:p>
              <a:p>
                <a:endParaRPr lang="en-US" altLang="zh-CN" sz="2400" dirty="0"/>
              </a:p>
              <a:p>
                <a:r>
                  <a:rPr lang="zh-CN" altLang="en-US" sz="2400" dirty="0"/>
                  <a:t>枚举前缀即可。 </a:t>
                </a:r>
                <a:endParaRPr lang="en-US" altLang="zh-CN" sz="2400" dirty="0"/>
              </a:p>
              <a:p>
                <a:endParaRPr lang="en-US" altLang="zh-CN" sz="2400" dirty="0"/>
              </a:p>
              <a:p>
                <a:r>
                  <a:rPr lang="zh-CN" altLang="en-US" sz="2400" dirty="0"/>
                  <a:t>两种情况取</a:t>
                </a:r>
                <a:r>
                  <a:rPr lang="en-US" altLang="zh-CN" sz="2400" dirty="0"/>
                  <a:t> </a:t>
                </a:r>
                <a14:m>
                  <m:oMath xmlns:m="http://schemas.openxmlformats.org/officeDocument/2006/math">
                    <m:r>
                      <a:rPr lang="en-US" altLang="zh-CN" sz="2400" b="0" i="1" smtClean="0">
                        <a:latin typeface="Cambria Math" panose="02040503050406030204" pitchFamily="18" charset="0"/>
                      </a:rPr>
                      <m:t>𝑚𝑖𝑛</m:t>
                    </m:r>
                  </m:oMath>
                </a14:m>
                <a:r>
                  <a:rPr lang="en-US" altLang="zh-CN" sz="2400" dirty="0"/>
                  <a:t> </a:t>
                </a:r>
                <a:r>
                  <a:rPr lang="zh-CN" altLang="en-US" sz="2400" dirty="0"/>
                  <a:t>即可。</a:t>
                </a:r>
                <a:endParaRPr lang="en-US" altLang="zh-CN" sz="2400" dirty="0"/>
              </a:p>
              <a:p>
                <a:endParaRPr lang="en-US" altLang="zh-CN" sz="2400" dirty="0"/>
              </a:p>
              <a:p>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687175" cy="5322483"/>
              </a:xfrm>
              <a:prstGeom prst="rect">
                <a:avLst/>
              </a:prstGeom>
              <a:blipFill rotWithShape="1">
                <a:blip r:embed="rId1"/>
                <a:stretch>
                  <a:fillRect l="-5" t="-72" r="5"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文本"/>
          <p:cNvPicPr>
            <a:picLocks noChangeAspect="1"/>
          </p:cNvPicPr>
          <p:nvPr/>
        </p:nvPicPr>
        <p:blipFill>
          <a:blip r:embed="rId1"/>
          <a:stretch>
            <a:fillRect/>
          </a:stretch>
        </p:blipFill>
        <p:spPr>
          <a:xfrm>
            <a:off x="1295400" y="0"/>
            <a:ext cx="9229725"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r>
              <a:rPr lang="en-US" altLang="zh-CN" sz="2400" b="1" i="0" dirty="0">
                <a:effectLst/>
                <a:latin typeface="+mj-lt"/>
              </a:rPr>
              <a:t>CF332C Students' Revenge</a:t>
            </a:r>
            <a:endParaRPr lang="en-US" altLang="zh-CN" sz="2400" b="1" i="0" dirty="0">
              <a:effectLst/>
              <a:latin typeface="+mj-lt"/>
            </a:endParaRPr>
          </a:p>
        </p:txBody>
      </p:sp>
      <p:pic>
        <p:nvPicPr>
          <p:cNvPr id="4" name="图片 3" descr="文本, 电子邮件"/>
          <p:cNvPicPr>
            <a:picLocks noChangeAspect="1"/>
          </p:cNvPicPr>
          <p:nvPr/>
        </p:nvPicPr>
        <p:blipFill>
          <a:blip r:embed="rId1"/>
          <a:stretch>
            <a:fillRect/>
          </a:stretch>
        </p:blipFill>
        <p:spPr>
          <a:xfrm>
            <a:off x="390525" y="1547515"/>
            <a:ext cx="8220075" cy="38910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页脚占位符 20"/>
          <p:cNvSpPr>
            <a:spLocks noGrp="1"/>
          </p:cNvSpPr>
          <p:nvPr>
            <p:ph type="ftr" sz="quarter" idx="21"/>
          </p:nvPr>
        </p:nvSpPr>
        <p:spPr>
          <a:xfrm>
            <a:off x="7161955" y="6356350"/>
            <a:ext cx="3243942" cy="365125"/>
          </a:xfrm>
        </p:spPr>
        <p:txBody>
          <a:bodyPr rtlCol="0"/>
          <a:lstStyle/>
          <a:p>
            <a:pPr rtl="0"/>
            <a:r>
              <a:rPr lang="zh-CN" altLang="en-US"/>
              <a:t>贪心</a:t>
            </a:r>
            <a:endParaRPr lang="zh-CN" altLang="en-US"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12" name="文本占位符 11"/>
          <p:cNvSpPr>
            <a:spLocks noGrp="1"/>
          </p:cNvSpPr>
          <p:nvPr>
            <p:ph type="body" sz="quarter" idx="13"/>
          </p:nvPr>
        </p:nvSpPr>
        <p:spPr/>
        <p:txBody>
          <a:bodyPr>
            <a:normAutofit lnSpcReduction="10000"/>
          </a:bodyPr>
          <a:lstStyle/>
          <a:p>
            <a:r>
              <a:rPr lang="zh-CN" altLang="en-US" dirty="0"/>
              <a:t>基于调整（比较，排序）操作的贪心</a:t>
            </a:r>
            <a:endParaRPr lang="zh-CN" altLang="en-US" dirty="0"/>
          </a:p>
        </p:txBody>
      </p:sp>
      <p:sp>
        <p:nvSpPr>
          <p:cNvPr id="16" name="文本占位符 15"/>
          <p:cNvSpPr>
            <a:spLocks noGrp="1"/>
          </p:cNvSpPr>
          <p:nvPr>
            <p:ph type="body" sz="quarter" idx="23"/>
          </p:nvPr>
        </p:nvSpPr>
        <p:spPr/>
        <p:txBody>
          <a:bodyPr>
            <a:normAutofit lnSpcReduction="10000"/>
          </a:bodyPr>
          <a:lstStyle/>
          <a:p>
            <a:r>
              <a:rPr lang="zh-CN" altLang="en-US" dirty="0"/>
              <a:t>部分贪心（贪心拼动态规划）</a:t>
            </a:r>
            <a:endParaRPr lang="zh-CN" altLang="en-US" dirty="0"/>
          </a:p>
          <a:p>
            <a:endParaRPr lang="zh-CN" altLang="en-US" dirty="0"/>
          </a:p>
          <a:p>
            <a:endParaRPr lang="zh-CN" altLang="en-US" dirty="0"/>
          </a:p>
        </p:txBody>
      </p:sp>
      <p:sp>
        <p:nvSpPr>
          <p:cNvPr id="23" name="文本占位符 22"/>
          <p:cNvSpPr>
            <a:spLocks noGrp="1"/>
          </p:cNvSpPr>
          <p:nvPr>
            <p:ph type="body" sz="quarter" idx="25"/>
          </p:nvPr>
        </p:nvSpPr>
        <p:spPr/>
        <p:txBody>
          <a:bodyPr>
            <a:normAutofit lnSpcReduction="10000"/>
          </a:bodyPr>
          <a:lstStyle/>
          <a:p>
            <a:r>
              <a:rPr lang="zh-CN" altLang="en-US" dirty="0"/>
              <a:t>基于后悔操作的贪心</a:t>
            </a:r>
            <a:endParaRPr lang="zh-CN" altLang="en-US" dirty="0"/>
          </a:p>
        </p:txBody>
      </p:sp>
      <p:sp>
        <p:nvSpPr>
          <p:cNvPr id="31" name="标题 30"/>
          <p:cNvSpPr>
            <a:spLocks noGrp="1"/>
          </p:cNvSpPr>
          <p:nvPr>
            <p:ph type="title"/>
          </p:nvPr>
        </p:nvSpPr>
        <p:spPr/>
        <p:txBody>
          <a:bodyPr/>
          <a:lstStyle/>
          <a:p>
            <a:r>
              <a:rPr lang="zh-CN" altLang="en-US" b="1" dirty="0"/>
              <a:t>目录</a:t>
            </a:r>
            <a:endParaRPr lang="zh-CN" altLang="en-US"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4" y="1085850"/>
                <a:ext cx="11125201" cy="3815275"/>
              </a:xfrm>
              <a:prstGeom prst="rect">
                <a:avLst/>
              </a:prstGeom>
              <a:noFill/>
            </p:spPr>
            <p:txBody>
              <a:bodyPr wrap="square" rtlCol="0">
                <a:spAutoFit/>
              </a:bodyPr>
              <a:lstStyle/>
              <a:p>
                <a:r>
                  <a:rPr lang="zh-CN" altLang="en-US" sz="2400" dirty="0"/>
                  <a:t>考虑学生选的 </a:t>
                </a:r>
                <a14:m>
                  <m:oMath xmlns:m="http://schemas.openxmlformats.org/officeDocument/2006/math">
                    <m:r>
                      <a:rPr lang="en-US" altLang="zh-CN" sz="2400" b="0" i="1" smtClean="0">
                        <a:latin typeface="Cambria Math" panose="02040503050406030204" pitchFamily="18" charset="0"/>
                      </a:rPr>
                      <m:t>𝑝</m:t>
                    </m:r>
                  </m:oMath>
                </a14:m>
                <a:r>
                  <a:rPr lang="en-US" altLang="zh-CN" sz="2400" dirty="0"/>
                  <a:t> </a:t>
                </a:r>
                <a:r>
                  <a:rPr lang="zh-CN" altLang="en-US" sz="2400" dirty="0"/>
                  <a:t>个任务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oMath>
                </a14:m>
                <a:r>
                  <a:rPr lang="zh-CN" altLang="en-US" sz="2400" dirty="0"/>
                  <a:t>，此时系主任会选择按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降序排序后的前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个完成，此时系主任的白头发个数为 </a:t>
                </a:r>
                <a14:m>
                  <m:oMath xmlns:m="http://schemas.openxmlformats.org/officeDocument/2006/math">
                    <m:r>
                      <a:rPr lang="en-US" altLang="zh-CN" sz="2400" b="0" i="1" smtClean="0">
                        <a:latin typeface="Cambria Math" panose="02040503050406030204" pitchFamily="18" charset="0"/>
                      </a:rPr>
                      <m:t>∑</m:t>
                    </m:r>
                    <m:sPre>
                      <m:sPrePr>
                        <m:ctrlPr>
                          <a:rPr lang="en-US" altLang="zh-CN" sz="2400" b="0" i="1" smtClean="0">
                            <a:latin typeface="Cambria Math" panose="02040503050406030204" pitchFamily="18" charset="0"/>
                          </a:rPr>
                        </m:ctrlPr>
                      </m:sPre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e>
                    </m:sPre>
                  </m:oMath>
                </a14:m>
                <a:r>
                  <a:rPr lang="zh-CN" altLang="en-US" sz="2400" dirty="0"/>
                  <a:t>，于是我们得出结论：把所有的任务按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降序排序，最后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个任务系主任一定不会选。</a:t>
                </a:r>
                <a:endParaRPr lang="en-US" altLang="zh-CN" sz="2400" dirty="0"/>
              </a:p>
              <a:p>
                <a:endParaRPr lang="en-US" altLang="zh-CN" sz="2400" dirty="0"/>
              </a:p>
              <a:p>
                <a:r>
                  <a:rPr lang="zh-CN" altLang="en-US" sz="2400" dirty="0"/>
                  <a:t>对于第一问我们只需要在排序后的前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oMath>
                </a14:m>
                <a:r>
                  <a:rPr lang="en-US" altLang="zh-CN" sz="2400" dirty="0"/>
                  <a:t> </a:t>
                </a:r>
                <a:r>
                  <a:rPr lang="zh-CN" altLang="en-US" sz="2400" dirty="0"/>
                  <a:t>中选择 </a:t>
                </a:r>
                <a14:m>
                  <m:oMath xmlns:m="http://schemas.openxmlformats.org/officeDocument/2006/math">
                    <m:r>
                      <a:rPr lang="en-US" altLang="zh-CN" sz="2400" b="0" i="1" smtClean="0">
                        <a:latin typeface="Cambria Math" panose="02040503050406030204" pitchFamily="18" charset="0"/>
                      </a:rPr>
                      <m:t>𝑎</m:t>
                    </m:r>
                  </m:oMath>
                </a14:m>
                <a:r>
                  <a:rPr lang="en-US" altLang="zh-CN" sz="2400" dirty="0"/>
                  <a:t> </a:t>
                </a:r>
                <a:r>
                  <a:rPr lang="zh-CN" altLang="en-US" sz="2400" dirty="0"/>
                  <a:t>前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大的。</a:t>
                </a:r>
                <a:endParaRPr lang="en-US" altLang="zh-CN" sz="2400" dirty="0"/>
              </a:p>
              <a:p>
                <a:endParaRPr lang="en-US" altLang="zh-CN" sz="2400" dirty="0"/>
              </a:p>
              <a:p>
                <a:r>
                  <a:rPr lang="zh-CN" altLang="en-US" sz="2400" dirty="0"/>
                  <a:t>对于第二问我们只需要在不影响第一问情况下选择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个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尽量大的即可，排序后我们设我们选的最后一个人的标号为 </a:t>
                </a:r>
                <a14:m>
                  <m:oMath xmlns:m="http://schemas.openxmlformats.org/officeDocument/2006/math">
                    <m:r>
                      <a:rPr lang="en-US" altLang="zh-CN" sz="2400" b="0" i="1" smtClean="0">
                        <a:latin typeface="Cambria Math" panose="02040503050406030204" pitchFamily="18" charset="0"/>
                      </a:rPr>
                      <m:t>𝑝𝑜𝑠</m:t>
                    </m:r>
                  </m:oMath>
                </a14:m>
                <a:r>
                  <a:rPr lang="zh-CN" altLang="en-US" sz="2400" dirty="0"/>
                  <a:t>，那么我们选的最后的 </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en-US" altLang="zh-CN" sz="2400" dirty="0"/>
                  <a:t> </a:t>
                </a:r>
                <a:r>
                  <a:rPr lang="zh-CN" altLang="en-US" sz="2400" dirty="0"/>
                  <a:t>的数一定是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r>
                  <a:rPr lang="en-US" altLang="zh-CN" sz="2400" dirty="0"/>
                  <a:t> </a:t>
                </a:r>
                <a:r>
                  <a:rPr lang="zh-CN" altLang="en-US" sz="2400" dirty="0"/>
                  <a:t>到 </a:t>
                </a:r>
                <a14:m>
                  <m:oMath xmlns:m="http://schemas.openxmlformats.org/officeDocument/2006/math">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a14:m>
                <a:r>
                  <a:rPr lang="zh-CN" altLang="en-US" sz="2400" dirty="0"/>
                  <a:t>，这既保证了 </a:t>
                </a:r>
                <a14:m>
                  <m:oMath xmlns:m="http://schemas.openxmlformats.org/officeDocument/2006/math">
                    <m:r>
                      <a:rPr lang="en-US" altLang="zh-CN" sz="2400" b="0" i="1" smtClean="0">
                        <a:latin typeface="Cambria Math" panose="02040503050406030204" pitchFamily="18" charset="0"/>
                      </a:rPr>
                      <m:t>𝑏</m:t>
                    </m:r>
                  </m:oMath>
                </a14:m>
                <a:r>
                  <a:rPr lang="en-US" altLang="zh-CN" sz="2400" dirty="0"/>
                  <a:t> </a:t>
                </a:r>
                <a:r>
                  <a:rPr lang="zh-CN" altLang="en-US" sz="2400" dirty="0"/>
                  <a:t>尽量大，也保证了不影响第一问（系主任选的还是原来的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个数）。</a:t>
                </a:r>
                <a:endParaRPr lang="en-US" altLang="zh-CN" sz="2400" dirty="0"/>
              </a:p>
            </p:txBody>
          </p:sp>
        </mc:Choice>
        <mc:Fallback>
          <p:sp>
            <p:nvSpPr>
              <p:cNvPr id="3" name="文本框 2"/>
              <p:cNvSpPr txBox="1">
                <a:spLocks noRot="1" noChangeAspect="1" noMove="1" noResize="1" noEditPoints="1" noAdjustHandles="1" noChangeArrowheads="1" noChangeShapeType="1" noTextEdit="1"/>
              </p:cNvSpPr>
              <p:nvPr/>
            </p:nvSpPr>
            <p:spPr>
              <a:xfrm>
                <a:off x="390524" y="1085850"/>
                <a:ext cx="11125201" cy="3815275"/>
              </a:xfrm>
              <a:prstGeom prst="rect">
                <a:avLst/>
              </a:prstGeom>
              <a:blipFill rotWithShape="1">
                <a:blip r:embed="rId1"/>
                <a:stretch>
                  <a:fillRect l="-6" t="-100" b="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6" name="图片 5" descr="图形用户界面, 文本&#10;&#10;AI 生成的内容可能不正确。"/>
          <p:cNvPicPr>
            <a:picLocks noChangeAspect="1"/>
          </p:cNvPicPr>
          <p:nvPr/>
        </p:nvPicPr>
        <p:blipFill>
          <a:blip r:embed="rId1"/>
          <a:stretch>
            <a:fillRect/>
          </a:stretch>
        </p:blipFill>
        <p:spPr>
          <a:xfrm>
            <a:off x="313518" y="690221"/>
            <a:ext cx="11564964" cy="48870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1"/>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2" name="标题 11"/>
          <p:cNvSpPr>
            <a:spLocks noGrp="1"/>
          </p:cNvSpPr>
          <p:nvPr>
            <p:ph type="title"/>
          </p:nvPr>
        </p:nvSpPr>
        <p:spPr/>
        <p:txBody>
          <a:bodyPr/>
          <a:lstStyle/>
          <a:p>
            <a:r>
              <a:rPr lang="zh-CN" altLang="en-US" dirty="0"/>
              <a:t>部分贪心</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295275" y="504825"/>
            <a:ext cx="9486900" cy="461665"/>
          </a:xfrm>
          <a:prstGeom prst="rect">
            <a:avLst/>
          </a:prstGeom>
          <a:noFill/>
        </p:spPr>
        <p:txBody>
          <a:bodyPr wrap="square" rtlCol="0">
            <a:spAutoFit/>
          </a:bodyPr>
          <a:lstStyle/>
          <a:p>
            <a:r>
              <a:rPr lang="zh-CN" altLang="en-US" sz="2400" dirty="0">
                <a:latin typeface="+mj-lt"/>
              </a:rPr>
              <a:t>部分贪心的引入</a:t>
            </a:r>
            <a:endParaRPr lang="en-US" altLang="zh-CN" sz="2400" dirty="0">
              <a:latin typeface="+mj-lt"/>
            </a:endParaRPr>
          </a:p>
        </p:txBody>
      </p:sp>
      <p:sp>
        <p:nvSpPr>
          <p:cNvPr id="2" name="文本框 1"/>
          <p:cNvSpPr txBox="1"/>
          <p:nvPr/>
        </p:nvSpPr>
        <p:spPr>
          <a:xfrm>
            <a:off x="295274" y="1371600"/>
            <a:ext cx="12125325" cy="3477875"/>
          </a:xfrm>
          <a:prstGeom prst="rect">
            <a:avLst/>
          </a:prstGeom>
          <a:noFill/>
        </p:spPr>
        <p:txBody>
          <a:bodyPr wrap="square" rtlCol="0">
            <a:spAutoFit/>
          </a:bodyPr>
          <a:lstStyle/>
          <a:p>
            <a:r>
              <a:rPr lang="zh-CN" altLang="en-US" sz="2000" dirty="0"/>
              <a:t>部分贪心是由高逸涵在 </a:t>
            </a:r>
            <a:r>
              <a:rPr lang="en-US" altLang="zh-CN" sz="2000" dirty="0"/>
              <a:t>2008 </a:t>
            </a:r>
            <a:r>
              <a:rPr lang="zh-CN" altLang="en-US" sz="2000" dirty="0"/>
              <a:t>年论文中提出的算法。</a:t>
            </a:r>
            <a:endParaRPr lang="en-US" altLang="zh-CN" sz="2000" dirty="0"/>
          </a:p>
          <a:p>
            <a:endParaRPr lang="en-US" altLang="zh-CN" sz="2000" dirty="0"/>
          </a:p>
          <a:p>
            <a:r>
              <a:rPr lang="zh-CN" altLang="en-US" sz="2000" dirty="0"/>
              <a:t>贪心算法在信息学竞赛中广泛使用，但由于针对性的数据的存在，使得贪心算法不能得到正确的结果。</a:t>
            </a:r>
            <a:endParaRPr lang="en-US" altLang="zh-CN" sz="2000" dirty="0"/>
          </a:p>
          <a:p>
            <a:endParaRPr lang="en-US" altLang="zh-CN" sz="2000" dirty="0"/>
          </a:p>
          <a:p>
            <a:r>
              <a:rPr lang="zh-CN" altLang="en-US" sz="2000" dirty="0"/>
              <a:t>此时，部分贪心的作用就体现了。</a:t>
            </a:r>
            <a:endParaRPr lang="en-US" altLang="zh-CN" sz="2000" dirty="0"/>
          </a:p>
          <a:p>
            <a:endParaRPr lang="en-US" altLang="zh-CN" sz="2000" dirty="0"/>
          </a:p>
          <a:p>
            <a:r>
              <a:rPr lang="zh-CN" altLang="en-US" sz="2000" dirty="0"/>
              <a:t>部分贪心，顾名思义，就是在问题的局部采用贪心算法，而在其他部分采取其他算法。</a:t>
            </a:r>
            <a:endParaRPr lang="en-US" altLang="zh-CN" sz="2000" dirty="0"/>
          </a:p>
          <a:p>
            <a:endParaRPr lang="en-US" altLang="zh-CN" sz="2000" dirty="0"/>
          </a:p>
          <a:p>
            <a:r>
              <a:rPr lang="zh-CN" altLang="en-US" sz="2000" dirty="0"/>
              <a:t>当问题的特殊情况普遍较小时，朴素算法可以在规定时间中实现时，贪心又可以提高算法时间效率。</a:t>
            </a:r>
            <a:endParaRPr lang="en-US" altLang="zh-CN" sz="2000" dirty="0"/>
          </a:p>
          <a:p>
            <a:endParaRPr lang="en-US" altLang="zh-CN" sz="2000" dirty="0"/>
          </a:p>
          <a:p>
            <a:r>
              <a:rPr lang="zh-CN" altLang="en-US" sz="2000" dirty="0"/>
              <a:t>部分贪心一般不能保证有正确性，但正确率较高。</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r>
              <a:rPr lang="zh-CN" altLang="en-US" sz="2400" b="1" dirty="0">
                <a:latin typeface="+mj-lt"/>
              </a:rPr>
              <a:t>骆驼</a:t>
            </a:r>
            <a:endParaRPr lang="en-US" altLang="zh-CN" b="1" dirty="0">
              <a:latin typeface="+mj-lt"/>
            </a:endParaRPr>
          </a:p>
        </p:txBody>
      </p:sp>
      <mc:AlternateContent xmlns:mc="http://schemas.openxmlformats.org/markup-compatibility/2006">
        <mc:Choice xmlns:a14="http://schemas.microsoft.com/office/drawing/2010/main" Requires="a14">
          <p:sp>
            <p:nvSpPr>
              <p:cNvPr id="2" name="文本框 1"/>
              <p:cNvSpPr txBox="1"/>
              <p:nvPr/>
            </p:nvSpPr>
            <p:spPr>
              <a:xfrm>
                <a:off x="390524" y="1964352"/>
                <a:ext cx="11382375" cy="3416320"/>
              </a:xfrm>
              <a:prstGeom prst="rect">
                <a:avLst/>
              </a:prstGeom>
              <a:noFill/>
            </p:spPr>
            <p:txBody>
              <a:bodyPr wrap="square" rtlCol="0">
                <a:spAutoFit/>
              </a:bodyPr>
              <a:lstStyle/>
              <a:p>
                <a:r>
                  <a:rPr lang="zh-CN" altLang="en-US" sz="2400" dirty="0"/>
                  <a:t>有 </a:t>
                </a:r>
                <a14:m>
                  <m:oMath xmlns:m="http://schemas.openxmlformats.org/officeDocument/2006/math">
                    <m:r>
                      <a:rPr lang="en-US" altLang="zh-CN" sz="2400" i="1" dirty="0" smtClean="0">
                        <a:latin typeface="Cambria Math" panose="02040503050406030204" pitchFamily="18" charset="0"/>
                      </a:rPr>
                      <m:t>𝑝</m:t>
                    </m:r>
                    <m:r>
                      <a:rPr lang="en-US" altLang="zh-CN" sz="2400" b="0" i="1" dirty="0" smtClean="0">
                        <a:latin typeface="Cambria Math" panose="02040503050406030204" pitchFamily="18" charset="0"/>
                      </a:rPr>
                      <m:t> </m:t>
                    </m:r>
                  </m:oMath>
                </a14:m>
                <a:r>
                  <a:rPr lang="zh-CN" altLang="en-US" sz="2400" dirty="0"/>
                  <a:t>个人带着 </a:t>
                </a:r>
                <a14:m>
                  <m:oMath xmlns:m="http://schemas.openxmlformats.org/officeDocument/2006/math">
                    <m:r>
                      <a:rPr lang="en-US" altLang="zh-CN" sz="2400" i="1" dirty="0" smtClean="0">
                        <a:latin typeface="Cambria Math" panose="02040503050406030204" pitchFamily="18" charset="0"/>
                      </a:rPr>
                      <m:t>𝑥</m:t>
                    </m:r>
                    <m:r>
                      <a:rPr lang="en-US" altLang="zh-CN" sz="2400" b="0" i="1" dirty="0" smtClean="0">
                        <a:latin typeface="Cambria Math" panose="02040503050406030204" pitchFamily="18" charset="0"/>
                      </a:rPr>
                      <m:t> </m:t>
                    </m:r>
                  </m:oMath>
                </a14:m>
                <a:r>
                  <a:rPr lang="zh-CN" altLang="en-US" sz="2400" dirty="0"/>
                  <a:t>个小包 </a:t>
                </a:r>
                <a14:m>
                  <m:oMath xmlns:m="http://schemas.openxmlformats.org/officeDocument/2006/math">
                    <m:r>
                      <a:rPr lang="en-US" altLang="zh-CN" sz="2400" i="1" dirty="0" smtClean="0">
                        <a:latin typeface="Cambria Math" panose="02040503050406030204" pitchFamily="18" charset="0"/>
                      </a:rPr>
                      <m:t>𝑦</m:t>
                    </m:r>
                    <m:r>
                      <a:rPr lang="en-US" altLang="zh-CN" sz="2400" b="0" i="1" dirty="0" smtClean="0">
                        <a:latin typeface="Cambria Math" panose="02040503050406030204" pitchFamily="18" charset="0"/>
                      </a:rPr>
                      <m:t> </m:t>
                    </m:r>
                  </m:oMath>
                </a14:m>
                <a:r>
                  <a:rPr lang="zh-CN" altLang="en-US" sz="2400" dirty="0"/>
                  <a:t>个大包穿越沙漠</a:t>
                </a:r>
                <a:endParaRPr lang="en-US" altLang="zh-CN" sz="2400" dirty="0"/>
              </a:p>
              <a:p>
                <a:endParaRPr lang="zh-CN" altLang="en-US" sz="2400" dirty="0"/>
              </a:p>
              <a:p>
                <a:r>
                  <a:rPr lang="zh-CN" altLang="en-US" sz="2400" dirty="0"/>
                  <a:t>每匹骆驼可以背的物体只能是下列四种组合之一：不超过 </a:t>
                </a:r>
                <a14:m>
                  <m:oMath xmlns:m="http://schemas.openxmlformats.org/officeDocument/2006/math">
                    <m:r>
                      <a:rPr lang="en-US" altLang="zh-CN" sz="2400" i="1" dirty="0" smtClean="0">
                        <a:latin typeface="Cambria Math" panose="02040503050406030204" pitchFamily="18" charset="0"/>
                      </a:rPr>
                      <m:t>3</m:t>
                    </m:r>
                    <m:r>
                      <a:rPr lang="en-US" altLang="zh-CN" sz="2400" b="0" i="1" dirty="0" smtClean="0">
                        <a:latin typeface="Cambria Math" panose="02040503050406030204" pitchFamily="18" charset="0"/>
                      </a:rPr>
                      <m:t> </m:t>
                    </m:r>
                  </m:oMath>
                </a14:m>
                <a:r>
                  <a:rPr lang="zh-CN" altLang="en-US" sz="2400" dirty="0"/>
                  <a:t>个小包；不超过 </a:t>
                </a:r>
                <a14:m>
                  <m:oMath xmlns:m="http://schemas.openxmlformats.org/officeDocument/2006/math">
                    <m:r>
                      <a:rPr lang="en-US" altLang="zh-CN" sz="2400" i="1" dirty="0" smtClean="0">
                        <a:latin typeface="Cambria Math" panose="02040503050406030204" pitchFamily="18" charset="0"/>
                      </a:rPr>
                      <m:t>2</m:t>
                    </m:r>
                    <m:r>
                      <a:rPr lang="en-US" altLang="zh-CN" sz="2400" b="0" i="1" dirty="0" smtClean="0">
                        <a:latin typeface="Cambria Math" panose="02040503050406030204" pitchFamily="18" charset="0"/>
                      </a:rPr>
                      <m:t> </m:t>
                    </m:r>
                  </m:oMath>
                </a14:m>
                <a:r>
                  <a:rPr lang="zh-CN" altLang="en-US" sz="2400" dirty="0"/>
                  <a:t>个大包；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个人与不超过</a:t>
                </a:r>
                <a14:m>
                  <m:oMath xmlns:m="http://schemas.openxmlformats.org/officeDocument/2006/math">
                    <m:r>
                      <a:rPr lang="en-US" altLang="zh-CN" sz="2400" i="1" dirty="0" smtClean="0">
                        <a:latin typeface="Cambria Math" panose="02040503050406030204" pitchFamily="18" charset="0"/>
                      </a:rPr>
                      <m:t>2</m:t>
                    </m:r>
                  </m:oMath>
                </a14:m>
                <a:r>
                  <a:rPr lang="zh-CN" altLang="en-US" sz="2400" dirty="0"/>
                  <a:t>个小包；</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个人和</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个大包。</a:t>
                </a:r>
                <a:endParaRPr lang="en-US" altLang="zh-CN" sz="2400" dirty="0"/>
              </a:p>
              <a:p>
                <a:endParaRPr lang="zh-CN" altLang="en-US" sz="2400" dirty="0"/>
              </a:p>
              <a:p>
                <a:r>
                  <a:rPr lang="zh-CN" altLang="en-US" sz="2400" dirty="0"/>
                  <a:t>问最少需要多少骆驼？ </a:t>
                </a:r>
                <a:endParaRPr lang="zh-CN" altLang="en-US" sz="2400" dirty="0"/>
              </a:p>
              <a:p>
                <a:endParaRPr lang="en-US" altLang="zh-CN" sz="2400" dirty="0"/>
              </a:p>
              <a:p>
                <a:r>
                  <a:rPr lang="zh-CN" altLang="en-US" sz="2400" dirty="0"/>
                  <a:t>数据范围：</a:t>
                </a:r>
                <a14:m>
                  <m:oMath xmlns:m="http://schemas.openxmlformats.org/officeDocument/2006/math">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&lt;=</m:t>
                    </m:r>
                    <m:r>
                      <a:rPr lang="en-US" altLang="zh-CN" sz="2400" i="1" dirty="0" err="1" smtClean="0">
                        <a:latin typeface="Cambria Math" panose="02040503050406030204" pitchFamily="18" charset="0"/>
                      </a:rPr>
                      <m:t>𝑝</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&lt;=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9</m:t>
                        </m:r>
                      </m:sup>
                    </m:sSup>
                  </m:oMath>
                </a14:m>
                <a:endParaRPr lang="en-US" altLang="zh-CN" sz="2400" dirty="0"/>
              </a:p>
              <a:p>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390524" y="1964352"/>
                <a:ext cx="11382375" cy="3416320"/>
              </a:xfrm>
              <a:prstGeom prst="rect">
                <a:avLst/>
              </a:prstGeom>
              <a:blipFill rotWithShape="1">
                <a:blip r:embed="rId1"/>
                <a:stretch>
                  <a:fillRect l="-6" t="-120" r="6"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23850" y="1162050"/>
                <a:ext cx="9486900" cy="1816588"/>
              </a:xfrm>
              <a:prstGeom prst="rect">
                <a:avLst/>
              </a:prstGeom>
              <a:noFill/>
            </p:spPr>
            <p:txBody>
              <a:bodyPr wrap="square" rtlCol="0">
                <a:spAutoFit/>
              </a:bodyPr>
              <a:lstStyle/>
              <a:p>
                <a:r>
                  <a:rPr lang="zh-CN" altLang="en-US" dirty="0"/>
                  <a:t>易得：</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eqAr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sz="1800" dirty="0"/>
                  <a:t>但由于数据规模巨大，直接枚举显然行不通，需要另想办法。</a:t>
                </a:r>
                <a:endParaRPr lang="zh-CN" altLang="en-US" sz="1800" dirty="0"/>
              </a:p>
            </p:txBody>
          </p:sp>
        </mc:Choice>
        <mc:Fallback>
          <p:sp>
            <p:nvSpPr>
              <p:cNvPr id="3" name="文本框 2"/>
              <p:cNvSpPr txBox="1">
                <a:spLocks noRot="1" noChangeAspect="1" noMove="1" noResize="1" noEditPoints="1" noAdjustHandles="1" noChangeArrowheads="1" noChangeShapeType="1" noTextEdit="1"/>
              </p:cNvSpPr>
              <p:nvPr/>
            </p:nvSpPr>
            <p:spPr>
              <a:xfrm>
                <a:off x="323850" y="1162050"/>
                <a:ext cx="9486900" cy="1816588"/>
              </a:xfrm>
              <a:prstGeom prst="rect">
                <a:avLst/>
              </a:prstGeom>
              <a:blipFill rotWithShape="1">
                <a:blip r:embed="rId1"/>
                <a:stretch>
                  <a:fillRect b="2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86517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eqArr>
                        </m:e>
                      </m:func>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e>
                                  </m:func>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oMath>
                  </m:oMathPara>
                </a14:m>
                <a:endParaRPr lang="en-US" altLang="zh-CN" b="0" dirty="0"/>
              </a:p>
              <a:p>
                <a:endParaRPr lang="en-US" altLang="zh-CN" dirty="0"/>
              </a:p>
              <a:p>
                <a:r>
                  <a:rPr lang="zh-CN" altLang="en-US" dirty="0"/>
                  <a:t>由于取整运算符的存在，导致无法直接算。</a:t>
                </a:r>
                <a:endParaRPr lang="en-US" altLang="zh-CN" dirty="0"/>
              </a:p>
              <a:p>
                <a:endParaRPr lang="en-US" altLang="zh-CN" dirty="0"/>
              </a:p>
              <a:p>
                <a:r>
                  <a:rPr lang="zh-CN" altLang="en-US" dirty="0"/>
                  <a:t>但从趋势来看，</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的增加显然有利于 </a:t>
                </a:r>
                <a14:m>
                  <m:oMath xmlns:m="http://schemas.openxmlformats.org/officeDocument/2006/math">
                    <m:r>
                      <a:rPr lang="en-US" altLang="zh-CN" b="0" i="1" smtClean="0">
                        <a:latin typeface="Cambria Math" panose="02040503050406030204" pitchFamily="18" charset="0"/>
                      </a:rPr>
                      <m:t>𝑎𝑛𝑠</m:t>
                    </m:r>
                  </m:oMath>
                </a14:m>
                <a:r>
                  <a:rPr lang="en-US" altLang="zh-CN" dirty="0"/>
                  <a:t> </a:t>
                </a:r>
                <a:r>
                  <a:rPr lang="zh-CN" altLang="en-US" dirty="0"/>
                  <a:t>的减小。</a:t>
                </a:r>
                <a:endParaRPr lang="en-US" altLang="zh-CN" dirty="0"/>
              </a:p>
              <a:p>
                <a:endParaRPr lang="en-US" altLang="zh-CN" dirty="0"/>
              </a:p>
              <a:p>
                <a:r>
                  <a:rPr lang="zh-CN" altLang="en-US" dirty="0"/>
                  <a:t>那么根据贪心思想我们尽量让人带小包。</a:t>
                </a:r>
                <a:endParaRPr lang="en-US" altLang="zh-CN" dirty="0"/>
              </a:p>
              <a:p>
                <a:endParaRPr lang="en-US" altLang="zh-CN" dirty="0"/>
              </a:p>
              <a:p>
                <a:r>
                  <a:rPr lang="zh-CN" altLang="en-US" dirty="0"/>
                  <a:t>我们得到一个贪心，如果小包个数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r>
                  <a:rPr lang="en-US" altLang="zh-CN" dirty="0"/>
                  <a:t> </a:t>
                </a:r>
                <a:r>
                  <a:rPr lang="zh-CN" altLang="en-US" dirty="0"/>
                  <a:t>并且还有人是空闲的，那么令这个人带者小包，否则令这个人带大包。</a:t>
                </a:r>
                <a:endParaRPr lang="en-US" altLang="zh-CN" dirty="0"/>
              </a:p>
              <a:p>
                <a:endParaRPr lang="en-US" altLang="zh-CN" dirty="0"/>
              </a:p>
              <a:p>
                <a:r>
                  <a:rPr lang="zh-CN" altLang="en-US" dirty="0"/>
                  <a:t>但不幸的是，这个算法是错的（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a:t>
                </a:r>
                <a:endParaRPr lang="en-US" altLang="zh-CN" dirty="0"/>
              </a:p>
              <a:p>
                <a:endParaRPr lang="en-US" altLang="zh-CN" dirty="0"/>
              </a:p>
              <a:p>
                <a:r>
                  <a:rPr lang="zh-CN" altLang="en-US" dirty="0"/>
                  <a:t>该如何改进呢。</a:t>
                </a:r>
                <a:endParaRPr lang="en-US" altLang="zh-CN" dirty="0"/>
              </a:p>
              <a:p>
                <a:endParaRPr lang="en-US" altLang="zh-CN" dirty="0"/>
              </a:p>
              <a:p>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865178"/>
              </a:xfrm>
              <a:prstGeom prst="rect">
                <a:avLst/>
              </a:prstGeom>
              <a:blipFill rotWithShape="1">
                <a:blip r:embed="rId1"/>
                <a:stretch>
                  <a:fillRect b="9"/>
                </a:stretch>
              </a:blipFill>
            </p:spPr>
            <p:txBody>
              <a:bodyPr/>
              <a:lstStyle/>
              <a:p>
                <a:r>
                  <a:rPr lang="zh-CN" altLang="en-US">
                    <a:noFill/>
                  </a:rPr>
                  <a:t> </a:t>
                </a:r>
              </a:p>
            </p:txBody>
          </p:sp>
        </mc:Fallback>
      </mc:AlternateContent>
      <p:sp>
        <p:nvSpPr>
          <p:cNvPr id="2" name="文本框 1"/>
          <p:cNvSpPr txBox="1"/>
          <p:nvPr/>
        </p:nvSpPr>
        <p:spPr>
          <a:xfrm>
            <a:off x="5648325" y="2971800"/>
            <a:ext cx="914400" cy="914400"/>
          </a:xfrm>
          <a:prstGeom prst="rect">
            <a:avLst/>
          </a:prstGeom>
          <a:noFill/>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mc:Choice xmlns:a14="http://schemas.microsoft.com/office/drawing/2010/main" Requires="a14">
          <p:sp>
            <p:nvSpPr>
              <p:cNvPr id="2" name="文本框 1"/>
              <p:cNvSpPr txBox="1"/>
              <p:nvPr/>
            </p:nvSpPr>
            <p:spPr>
              <a:xfrm>
                <a:off x="838199" y="1009650"/>
                <a:ext cx="11096625" cy="1477328"/>
              </a:xfrm>
              <a:prstGeom prst="rect">
                <a:avLst/>
              </a:prstGeom>
              <a:noFill/>
            </p:spPr>
            <p:txBody>
              <a:bodyPr wrap="square" rtlCol="0">
                <a:spAutoFit/>
              </a:bodyPr>
              <a:lstStyle/>
              <a:p>
                <a:r>
                  <a:rPr lang="zh-CN" altLang="en-US" dirty="0"/>
                  <a:t>当人数和小包的数量都充分大，这样贪心是没有任何问题的。</a:t>
                </a:r>
                <a:endParaRPr lang="en-US" altLang="zh-CN" dirty="0"/>
              </a:p>
              <a:p>
                <a:endParaRPr lang="en-US" altLang="zh-CN" dirty="0"/>
              </a:p>
              <a:p>
                <a:r>
                  <a:rPr lang="zh-CN" altLang="en-US" dirty="0"/>
                  <a:t>经过验证当人数和小包数都大于 </a:t>
                </a:r>
                <a14:m>
                  <m:oMath xmlns:m="http://schemas.openxmlformats.org/officeDocument/2006/math">
                    <m:r>
                      <a:rPr lang="en-US" altLang="zh-CN" b="0" i="1" smtClean="0">
                        <a:latin typeface="Cambria Math" panose="02040503050406030204" pitchFamily="18" charset="0"/>
                      </a:rPr>
                      <m:t>20</m:t>
                    </m:r>
                  </m:oMath>
                </a14:m>
                <a:r>
                  <a:rPr lang="en-US" altLang="zh-CN" dirty="0"/>
                  <a:t> </a:t>
                </a:r>
                <a:r>
                  <a:rPr lang="zh-CN" altLang="en-US" dirty="0"/>
                  <a:t>时，贪心没有问题。</a:t>
                </a:r>
                <a:endParaRPr lang="en-US" altLang="zh-CN" dirty="0"/>
              </a:p>
              <a:p>
                <a:endParaRPr lang="en-US" altLang="zh-CN" dirty="0"/>
              </a:p>
              <a:p>
                <a:r>
                  <a:rPr lang="zh-CN" altLang="en-US" dirty="0"/>
                  <a:t>人数和小包数有一个小于</a:t>
                </a:r>
                <a:r>
                  <a:rPr lang="en-US" altLang="zh-CN" dirty="0"/>
                  <a:t> </a:t>
                </a:r>
                <a14:m>
                  <m:oMath xmlns:m="http://schemas.openxmlformats.org/officeDocument/2006/math">
                    <m:r>
                      <a:rPr lang="en-US" altLang="zh-CN" b="0" i="1" smtClean="0">
                        <a:latin typeface="Cambria Math" panose="02040503050406030204" pitchFamily="18" charset="0"/>
                      </a:rPr>
                      <m:t>20</m:t>
                    </m:r>
                  </m:oMath>
                </a14:m>
                <a:r>
                  <a:rPr lang="zh-CN" altLang="en-US" dirty="0"/>
                  <a:t> 时可以使用枚举解决问题。</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838199" y="1009650"/>
                <a:ext cx="11096625" cy="1477328"/>
              </a:xfrm>
              <a:prstGeom prst="rect">
                <a:avLst/>
              </a:prstGeom>
              <a:blipFill rotWithShape="1">
                <a:blip r:embed="rId1"/>
                <a:stretch>
                  <a:fillRect l="-6" r="6" b="22"/>
                </a:stretch>
              </a:blipFill>
            </p:spPr>
            <p:txBody>
              <a:bodyPr/>
              <a:lstStyle/>
              <a:p>
                <a:r>
                  <a:rPr lang="zh-CN" altLang="en-US">
                    <a:noFill/>
                  </a:rPr>
                  <a:t> </a:t>
                </a:r>
              </a:p>
            </p:txBody>
          </p:sp>
        </mc:Fallback>
      </mc:AlternateContent>
      <p:sp>
        <p:nvSpPr>
          <p:cNvPr id="6" name="文本框 5"/>
          <p:cNvSpPr txBox="1"/>
          <p:nvPr/>
        </p:nvSpPr>
        <p:spPr>
          <a:xfrm>
            <a:off x="838199" y="2563178"/>
            <a:ext cx="685801" cy="369332"/>
          </a:xfrm>
          <a:prstGeom prst="rect">
            <a:avLst/>
          </a:prstGeom>
          <a:noFill/>
          <a:ln>
            <a:solidFill>
              <a:schemeClr val="tx1"/>
            </a:solidFill>
          </a:ln>
        </p:spPr>
        <p:txBody>
          <a:bodyPr wrap="square" rtlCol="0">
            <a:spAutoFit/>
          </a:bodyPr>
          <a:lstStyle/>
          <a:p>
            <a:r>
              <a:rPr lang="zh-CN" altLang="en-US" dirty="0"/>
              <a:t>已知</a:t>
            </a:r>
            <a:endParaRPr lang="zh-CN" altLang="en-US" dirty="0"/>
          </a:p>
        </p:txBody>
      </p:sp>
      <p:cxnSp>
        <p:nvCxnSpPr>
          <p:cNvPr id="8" name="直接箭头连接符 7"/>
          <p:cNvCxnSpPr>
            <a:stCxn id="6" idx="2"/>
          </p:cNvCxnSpPr>
          <p:nvPr/>
        </p:nvCxnSpPr>
        <p:spPr>
          <a:xfrm>
            <a:off x="1171575" y="293251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590550" y="2932510"/>
            <a:ext cx="933450" cy="66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67050" y="413385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1181100" y="2932510"/>
            <a:ext cx="914400" cy="496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085975" y="3212068"/>
            <a:ext cx="1104900" cy="369332"/>
          </a:xfrm>
          <a:prstGeom prst="rect">
            <a:avLst/>
          </a:prstGeom>
          <a:noFill/>
          <a:ln>
            <a:solidFill>
              <a:schemeClr val="tx1"/>
            </a:solidFill>
          </a:ln>
        </p:spPr>
        <p:txBody>
          <a:bodyPr wrap="square" rtlCol="0">
            <a:spAutoFit/>
          </a:bodyPr>
          <a:lstStyle/>
          <a:p>
            <a:r>
              <a:rPr lang="zh-CN" altLang="en-US" dirty="0"/>
              <a:t>朴素算法</a:t>
            </a:r>
            <a:endParaRPr lang="zh-CN" altLang="en-US" dirty="0"/>
          </a:p>
        </p:txBody>
      </p:sp>
      <p:sp>
        <p:nvSpPr>
          <p:cNvPr id="20" name="文本框 19"/>
          <p:cNvSpPr txBox="1"/>
          <p:nvPr/>
        </p:nvSpPr>
        <p:spPr>
          <a:xfrm>
            <a:off x="2085974" y="4107776"/>
            <a:ext cx="1104901" cy="369332"/>
          </a:xfrm>
          <a:prstGeom prst="rect">
            <a:avLst/>
          </a:prstGeom>
          <a:noFill/>
          <a:ln>
            <a:solidFill>
              <a:schemeClr val="tx1"/>
            </a:solidFill>
          </a:ln>
        </p:spPr>
        <p:txBody>
          <a:bodyPr wrap="square" rtlCol="0">
            <a:spAutoFit/>
          </a:bodyPr>
          <a:lstStyle/>
          <a:p>
            <a:r>
              <a:rPr lang="zh-CN" altLang="en-US" dirty="0">
                <a:sym typeface="Wingdings" panose="05000000000000000000" pitchFamily="2" charset="2"/>
              </a:rPr>
              <a:t>贪心算法</a:t>
            </a:r>
            <a:endParaRPr lang="zh-CN" altLang="en-US" dirty="0">
              <a:sym typeface="Wingdings" panose="05000000000000000000" pitchFamily="2" charset="2"/>
            </a:endParaRPr>
          </a:p>
        </p:txBody>
      </p:sp>
      <p:cxnSp>
        <p:nvCxnSpPr>
          <p:cNvPr id="22" name="直接箭头连接符 21"/>
          <p:cNvCxnSpPr>
            <a:stCxn id="6" idx="2"/>
            <a:endCxn id="20" idx="1"/>
          </p:cNvCxnSpPr>
          <p:nvPr/>
        </p:nvCxnSpPr>
        <p:spPr>
          <a:xfrm>
            <a:off x="1181100" y="2932510"/>
            <a:ext cx="904874" cy="1359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2085974" y="5074324"/>
            <a:ext cx="1104899" cy="369332"/>
          </a:xfrm>
          <a:prstGeom prst="rect">
            <a:avLst/>
          </a:prstGeom>
          <a:noFill/>
          <a:ln>
            <a:solidFill>
              <a:schemeClr val="tx1"/>
            </a:solidFill>
          </a:ln>
        </p:spPr>
        <p:txBody>
          <a:bodyPr wrap="square" rtlCol="0">
            <a:spAutoFit/>
          </a:bodyPr>
          <a:lstStyle/>
          <a:p>
            <a:r>
              <a:rPr lang="zh-CN" altLang="en-US" dirty="0"/>
              <a:t>部分贪心</a:t>
            </a:r>
            <a:endParaRPr lang="zh-CN" altLang="en-US" dirty="0"/>
          </a:p>
        </p:txBody>
      </p:sp>
      <p:cxnSp>
        <p:nvCxnSpPr>
          <p:cNvPr id="27" name="直接箭头连接符 26"/>
          <p:cNvCxnSpPr>
            <a:stCxn id="20" idx="2"/>
            <a:endCxn id="24" idx="0"/>
          </p:cNvCxnSpPr>
          <p:nvPr/>
        </p:nvCxnSpPr>
        <p:spPr>
          <a:xfrm flipH="1">
            <a:off x="2638424" y="4477108"/>
            <a:ext cx="1" cy="59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3981450" y="2741315"/>
            <a:ext cx="704850" cy="1015663"/>
          </a:xfrm>
          <a:prstGeom prst="rect">
            <a:avLst/>
          </a:prstGeom>
          <a:solidFill>
            <a:schemeClr val="bg1">
              <a:alpha val="0"/>
            </a:schemeClr>
          </a:solidFill>
          <a:ln>
            <a:solidFill>
              <a:srgbClr val="FF0000"/>
            </a:solidFill>
          </a:ln>
        </p:spPr>
        <p:txBody>
          <a:bodyPr wrap="square" rtlCol="0">
            <a:spAutoFit/>
          </a:bodyPr>
          <a:lstStyle/>
          <a:p>
            <a:r>
              <a:rPr lang="zh-CN" altLang="en-US" sz="2000" dirty="0">
                <a:solidFill>
                  <a:srgbClr val="FF0000"/>
                </a:solidFill>
              </a:rPr>
              <a:t>大规模数据</a:t>
            </a:r>
            <a:endParaRPr lang="zh-CN" altLang="en-US" sz="2000" dirty="0">
              <a:solidFill>
                <a:srgbClr val="FF0000"/>
              </a:solidFill>
            </a:endParaRPr>
          </a:p>
        </p:txBody>
      </p:sp>
      <p:sp>
        <p:nvSpPr>
          <p:cNvPr id="30" name="文本框 29"/>
          <p:cNvSpPr txBox="1"/>
          <p:nvPr/>
        </p:nvSpPr>
        <p:spPr>
          <a:xfrm>
            <a:off x="3981450" y="3940949"/>
            <a:ext cx="704850" cy="923330"/>
          </a:xfrm>
          <a:prstGeom prst="rect">
            <a:avLst/>
          </a:prstGeom>
          <a:noFill/>
          <a:ln>
            <a:solidFill>
              <a:srgbClr val="FF0000"/>
            </a:solidFill>
          </a:ln>
        </p:spPr>
        <p:txBody>
          <a:bodyPr wrap="square" rtlCol="0">
            <a:spAutoFit/>
          </a:bodyPr>
          <a:lstStyle/>
          <a:p>
            <a:r>
              <a:rPr lang="zh-CN" altLang="en-US" dirty="0">
                <a:solidFill>
                  <a:srgbClr val="FF0000"/>
                </a:solidFill>
              </a:rPr>
              <a:t>小规模特例</a:t>
            </a:r>
            <a:endParaRPr lang="zh-CN" altLang="en-US" dirty="0">
              <a:solidFill>
                <a:srgbClr val="FF0000"/>
              </a:solidFill>
            </a:endParaRPr>
          </a:p>
        </p:txBody>
      </p:sp>
      <p:sp>
        <p:nvSpPr>
          <p:cNvPr id="31" name="文本框 30"/>
          <p:cNvSpPr txBox="1"/>
          <p:nvPr/>
        </p:nvSpPr>
        <p:spPr>
          <a:xfrm>
            <a:off x="7143750" y="3212068"/>
            <a:ext cx="704850" cy="1323439"/>
          </a:xfrm>
          <a:prstGeom prst="rect">
            <a:avLst/>
          </a:prstGeom>
          <a:noFill/>
          <a:ln>
            <a:solidFill>
              <a:schemeClr val="tx1"/>
            </a:solidFill>
          </a:ln>
        </p:spPr>
        <p:txBody>
          <a:bodyPr wrap="square" rtlCol="0">
            <a:spAutoFit/>
          </a:bodyPr>
          <a:lstStyle/>
          <a:p>
            <a:r>
              <a:rPr lang="zh-CN" altLang="en-US" sz="4000" dirty="0"/>
              <a:t>解答</a:t>
            </a:r>
            <a:endParaRPr lang="zh-CN" altLang="en-US" sz="4000" dirty="0"/>
          </a:p>
        </p:txBody>
      </p:sp>
      <p:cxnSp>
        <p:nvCxnSpPr>
          <p:cNvPr id="65" name="直接箭头连接符 64"/>
          <p:cNvCxnSpPr>
            <a:stCxn id="19" idx="3"/>
          </p:cNvCxnSpPr>
          <p:nvPr/>
        </p:nvCxnSpPr>
        <p:spPr>
          <a:xfrm>
            <a:off x="3190875" y="3396734"/>
            <a:ext cx="3952874" cy="12363"/>
          </a:xfrm>
          <a:prstGeom prst="straightConnector1">
            <a:avLst/>
          </a:prstGeom>
          <a:ln>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a:stCxn id="20" idx="3"/>
          </p:cNvCxnSpPr>
          <p:nvPr/>
        </p:nvCxnSpPr>
        <p:spPr>
          <a:xfrm>
            <a:off x="3190875" y="4292442"/>
            <a:ext cx="3952874" cy="13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箭头: 直角上 84"/>
          <p:cNvSpPr/>
          <p:nvPr/>
        </p:nvSpPr>
        <p:spPr>
          <a:xfrm>
            <a:off x="3194302" y="4561582"/>
            <a:ext cx="4463798" cy="811334"/>
          </a:xfrm>
          <a:prstGeom prst="bentUpArrow">
            <a:avLst>
              <a:gd name="adj1" fmla="val 7390"/>
              <a:gd name="adj2" fmla="val 13260"/>
              <a:gd name="adj3" fmla="val 26174"/>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594915" y="501650"/>
            <a:ext cx="9486900" cy="461665"/>
          </a:xfrm>
          <a:prstGeom prst="rect">
            <a:avLst/>
          </a:prstGeom>
          <a:noFill/>
        </p:spPr>
        <p:txBody>
          <a:bodyPr wrap="square" rtlCol="0">
            <a:spAutoFit/>
          </a:bodyPr>
          <a:lstStyle/>
          <a:p>
            <a:r>
              <a:rPr lang="zh-CN" altLang="en-US" sz="2400" b="1" i="0" dirty="0">
                <a:effectLst/>
                <a:latin typeface="-apple-system"/>
              </a:rPr>
              <a:t>「</a:t>
            </a:r>
            <a:r>
              <a:rPr lang="en-US" altLang="zh-CN" sz="2400" b="1" i="0" dirty="0">
                <a:effectLst/>
                <a:latin typeface="-apple-system"/>
              </a:rPr>
              <a:t>EZEC-11</a:t>
            </a:r>
            <a:r>
              <a:rPr lang="zh-CN" altLang="en-US" sz="2400" b="1" i="0" dirty="0">
                <a:effectLst/>
                <a:latin typeface="-apple-system"/>
              </a:rPr>
              <a:t>」</a:t>
            </a:r>
            <a:r>
              <a:rPr lang="en-US" altLang="zh-CN" sz="2400" b="1" i="0" dirty="0" err="1">
                <a:effectLst/>
              </a:rPr>
              <a:t>Tyres</a:t>
            </a:r>
            <a:endParaRPr lang="en-US" altLang="zh-CN" sz="2400" b="1" i="0" dirty="0">
              <a:effectLst/>
            </a:endParaRPr>
          </a:p>
        </p:txBody>
      </p:sp>
      <p:pic>
        <p:nvPicPr>
          <p:cNvPr id="5" name="图片 4" descr="文本, 信件"/>
          <p:cNvPicPr>
            <a:picLocks noChangeAspect="1"/>
          </p:cNvPicPr>
          <p:nvPr/>
        </p:nvPicPr>
        <p:blipFill>
          <a:blip r:embed="rId1"/>
          <a:stretch>
            <a:fillRect/>
          </a:stretch>
        </p:blipFill>
        <p:spPr>
          <a:xfrm>
            <a:off x="594915" y="1200038"/>
            <a:ext cx="7988943" cy="2324212"/>
          </a:xfrm>
          <a:prstGeom prst="rect">
            <a:avLst/>
          </a:prstGeom>
        </p:spPr>
      </p:pic>
      <p:pic>
        <p:nvPicPr>
          <p:cNvPr id="7" name="图片 6" descr="文本&#10;&#10;AI 生成的内容可能不正确。"/>
          <p:cNvPicPr>
            <a:picLocks noChangeAspect="1"/>
          </p:cNvPicPr>
          <p:nvPr/>
        </p:nvPicPr>
        <p:blipFill>
          <a:blip r:embed="rId2"/>
          <a:stretch>
            <a:fillRect/>
          </a:stretch>
        </p:blipFill>
        <p:spPr>
          <a:xfrm>
            <a:off x="1690290" y="3905117"/>
            <a:ext cx="5544324" cy="17528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2679773"/>
              </a:xfrm>
              <a:prstGeom prst="rect">
                <a:avLst/>
              </a:prstGeom>
              <a:noFill/>
            </p:spPr>
            <p:txBody>
              <a:bodyPr wrap="square" rtlCol="0">
                <a:spAutoFit/>
              </a:bodyPr>
              <a:lstStyle/>
              <a:p>
                <a:r>
                  <a:rPr lang="zh-CN" altLang="en-US" dirty="0"/>
                  <a:t>先看 </a:t>
                </a:r>
                <a:r>
                  <a:rPr lang="en-US" altLang="zh-CN" dirty="0"/>
                  <a:t>sub2</a:t>
                </a:r>
                <a:r>
                  <a:rPr lang="zh-CN" altLang="en-US" dirty="0"/>
                  <a:t>，有一个显然的状态，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表示考虑前 </a:t>
                </a:r>
                <a14:m>
                  <m:oMath xmlns:m="http://schemas.openxmlformats.org/officeDocument/2006/math">
                    <m:r>
                      <a:rPr lang="en-US" altLang="zh-CN" b="0" i="1" smtClean="0">
                        <a:latin typeface="Cambria Math" panose="02040503050406030204" pitchFamily="18" charset="0"/>
                      </a:rPr>
                      <m:t>𝑖</m:t>
                    </m:r>
                  </m:oMath>
                </a14:m>
                <a:r>
                  <a:rPr lang="zh-CN" altLang="en-US" dirty="0"/>
                  <a:t> 个轮胎，前 </a:t>
                </a:r>
                <a14:m>
                  <m:oMath xmlns:m="http://schemas.openxmlformats.org/officeDocument/2006/math">
                    <m:r>
                      <a:rPr lang="en-US" altLang="zh-CN" b="0" i="1" smtClean="0">
                        <a:latin typeface="Cambria Math" panose="02040503050406030204" pitchFamily="18" charset="0"/>
                      </a:rPr>
                      <m:t>𝑗</m:t>
                    </m:r>
                  </m:oMath>
                </a14:m>
                <a:r>
                  <a:rPr lang="zh-CN" altLang="en-US" dirty="0"/>
                  <a:t> 圈的最短时间。</a:t>
                </a:r>
                <a:endParaRPr lang="en-US" altLang="zh-CN" dirty="0"/>
              </a:p>
              <a:p>
                <a:endParaRPr lang="en-US" altLang="zh-CN" dirty="0"/>
              </a:p>
              <a:p>
                <a:r>
                  <a:rPr lang="zh-CN" altLang="en-US" dirty="0"/>
                  <a:t>转移方程：</a:t>
                </a: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𝑗</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e>
                      </m:sPre>
                    </m:oMath>
                  </m:oMathPara>
                </a14:m>
                <a:endParaRPr lang="en-US" altLang="zh-CN" dirty="0"/>
              </a:p>
              <a:p>
                <a:r>
                  <a:rPr lang="zh-CN" altLang="en-US" dirty="0"/>
                  <a:t>其中</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en-US" altLang="zh-CN" b="0"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endParaRPr lang="en-US" altLang="zh-CN" dirty="0"/>
              </a:p>
              <a:p>
                <a:r>
                  <a:rPr lang="zh-CN" altLang="en-US" dirty="0"/>
                  <a:t>再看 </a:t>
                </a:r>
                <a:r>
                  <a:rPr lang="en-US" altLang="zh-CN" dirty="0"/>
                  <a:t>sub3</a:t>
                </a:r>
                <a:r>
                  <a:rPr lang="zh-CN" altLang="en-US" dirty="0"/>
                  <a:t>，</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t>，意味着我们每一圈都可以换胎，堆贪心。</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2679773"/>
              </a:xfrm>
              <a:prstGeom prst="rect">
                <a:avLst/>
              </a:prstGeom>
              <a:blipFill rotWithShape="1">
                <a:blip r:embed="rId1"/>
                <a:stretch>
                  <a:fillRect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29" name="文本框 28"/>
          <p:cNvSpPr txBox="1"/>
          <p:nvPr/>
        </p:nvSpPr>
        <p:spPr>
          <a:xfrm>
            <a:off x="0" y="136525"/>
            <a:ext cx="9486900" cy="461665"/>
          </a:xfrm>
          <a:prstGeom prst="rect">
            <a:avLst/>
          </a:prstGeom>
          <a:noFill/>
        </p:spPr>
        <p:txBody>
          <a:bodyPr wrap="square" rtlCol="0">
            <a:spAutoFit/>
          </a:bodyPr>
          <a:lstStyle/>
          <a:p>
            <a:r>
              <a:rPr lang="zh-CN" altLang="en-US" sz="2400" b="1" dirty="0">
                <a:latin typeface="+mj-ea"/>
                <a:ea typeface="+mj-ea"/>
              </a:rPr>
              <a:t> 排序（贪心）</a:t>
            </a:r>
            <a:endParaRPr lang="zh-CN" altLang="en-US" sz="2400" b="1" dirty="0">
              <a:latin typeface="+mj-ea"/>
              <a:ea typeface="+mj-ea"/>
            </a:endParaRPr>
          </a:p>
        </p:txBody>
      </p:sp>
      <p:sp>
        <p:nvSpPr>
          <p:cNvPr id="30" name="文本框 29"/>
          <p:cNvSpPr txBox="1"/>
          <p:nvPr/>
        </p:nvSpPr>
        <p:spPr>
          <a:xfrm>
            <a:off x="1428750" y="1543050"/>
            <a:ext cx="8058150" cy="646331"/>
          </a:xfrm>
          <a:prstGeom prst="rect">
            <a:avLst/>
          </a:prstGeom>
          <a:noFill/>
        </p:spPr>
        <p:txBody>
          <a:bodyPr wrap="square" rtlCol="0">
            <a:spAutoFit/>
          </a:bodyPr>
          <a:lstStyle/>
          <a:p>
            <a:r>
              <a:rPr lang="zh-CN" altLang="en-US" dirty="0"/>
              <a:t>在贪心思想中，存在一类通过分析在解中交换两个元素对答案的影响，从而得到最优解满足的性质的方法，这种方法通常被称为 “</a:t>
            </a:r>
            <a:r>
              <a:rPr lang="en-US" altLang="zh-CN" dirty="0" err="1"/>
              <a:t>ExchangeArguments</a:t>
            </a:r>
            <a:r>
              <a:rPr lang="en-US" altLang="zh-CN" dirty="0"/>
              <a:t>”</a:t>
            </a:r>
            <a:r>
              <a:rPr lang="zh-CN" altLang="en-US" dirty="0"/>
              <a:t>。</a:t>
            </a:r>
            <a:endParaRPr lang="zh-CN" altLang="en-US" dirty="0">
              <a:latin typeface="+mn-ea"/>
            </a:endParaRPr>
          </a:p>
        </p:txBody>
      </p:sp>
      <p:sp>
        <p:nvSpPr>
          <p:cNvPr id="31" name="文本框 30"/>
          <p:cNvSpPr txBox="1"/>
          <p:nvPr/>
        </p:nvSpPr>
        <p:spPr>
          <a:xfrm>
            <a:off x="1428750" y="2703205"/>
            <a:ext cx="7791450" cy="646331"/>
          </a:xfrm>
          <a:prstGeom prst="rect">
            <a:avLst/>
          </a:prstGeom>
          <a:noFill/>
        </p:spPr>
        <p:txBody>
          <a:bodyPr wrap="square" rtlCol="0">
            <a:spAutoFit/>
          </a:bodyPr>
          <a:lstStyle/>
          <a:p>
            <a:r>
              <a:rPr lang="zh-CN" altLang="en-US" dirty="0"/>
              <a:t>这里我们着重来讨论与排列相关的最优化问题及</a:t>
            </a:r>
            <a:r>
              <a:rPr lang="en-US" altLang="zh-CN" dirty="0" err="1"/>
              <a:t>ExchangeArguments</a:t>
            </a:r>
            <a:r>
              <a:rPr lang="zh-CN" altLang="en-US" dirty="0"/>
              <a:t>方法，如以下模型：</a:t>
            </a:r>
            <a:endParaRPr lang="zh-CN" altLang="en-US" dirty="0"/>
          </a:p>
        </p:txBody>
      </p:sp>
      <mc:AlternateContent xmlns:mc="http://schemas.openxmlformats.org/markup-compatibility/2006">
        <mc:Choice xmlns:a14="http://schemas.microsoft.com/office/drawing/2010/main" Requires="a14">
          <p:sp>
            <p:nvSpPr>
              <p:cNvPr id="64" name="文本框 63"/>
              <p:cNvSpPr txBox="1"/>
              <p:nvPr/>
            </p:nvSpPr>
            <p:spPr>
              <a:xfrm>
                <a:off x="1428750" y="3663265"/>
                <a:ext cx="8058150" cy="1263038"/>
              </a:xfrm>
              <a:prstGeom prst="rect">
                <a:avLst/>
              </a:prstGeom>
              <a:noFill/>
            </p:spPr>
            <p:txBody>
              <a:bodyPr wrap="square" rtlCol="0">
                <a:spAutoFit/>
              </a:bodyPr>
              <a:lstStyle/>
              <a:p>
                <a:r>
                  <a:rPr lang="zh-CN" altLang="en-US" dirty="0"/>
                  <a:t>给定</a:t>
                </a:r>
                <a14:m>
                  <m:oMath xmlns:m="http://schemas.openxmlformats.org/officeDocument/2006/math">
                    <m:r>
                      <a:rPr lang="en-US" altLang="zh-CN" i="1" dirty="0" smtClean="0">
                        <a:latin typeface="Cambria Math" panose="02040503050406030204" pitchFamily="18" charset="0"/>
                      </a:rPr>
                      <m:t>𝑛</m:t>
                    </m:r>
                  </m:oMath>
                </a14:m>
                <a:r>
                  <a:rPr lang="zh-CN" altLang="en-US" dirty="0"/>
                  <a:t>个元素</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oMath>
                </a14:m>
                <a:r>
                  <a:rPr lang="zh-CN" altLang="en-US" dirty="0"/>
                  <a:t>，以及一个定义域为这些元素的序列，值域为有序集合的函数 </a:t>
                </a:r>
                <a14:m>
                  <m:oMath xmlns:m="http://schemas.openxmlformats.org/officeDocument/2006/math">
                    <m:r>
                      <a:rPr lang="en-US" altLang="zh-CN" i="1" dirty="0" smtClean="0">
                        <a:latin typeface="Cambria Math" panose="02040503050406030204" pitchFamily="18" charset="0"/>
                      </a:rPr>
                      <m:t>𝐹</m:t>
                    </m:r>
                  </m:oMath>
                </a14:m>
                <a:r>
                  <a:rPr lang="zh-CN" altLang="en-US" dirty="0"/>
                  <a:t>。求出对于所有的</a:t>
                </a:r>
                <a14:m>
                  <m:oMath xmlns:m="http://schemas.openxmlformats.org/officeDocument/2006/math">
                    <m:r>
                      <a:rPr lang="en-US" altLang="zh-CN" i="1" dirty="0" smtClean="0">
                        <a:latin typeface="Cambria Math" panose="02040503050406030204" pitchFamily="18" charset="0"/>
                      </a:rPr>
                      <m:t>𝑛</m:t>
                    </m:r>
                  </m:oMath>
                </a14:m>
                <a:r>
                  <a:rPr lang="zh-CN" altLang="en-US" dirty="0"/>
                  <a:t>阶排列</a:t>
                </a:r>
                <a14:m>
                  <m:oMath xmlns:m="http://schemas.openxmlformats.org/officeDocument/2006/math">
                    <m:r>
                      <a:rPr lang="en-US" altLang="zh-CN" i="1" dirty="0" smtClean="0">
                        <a:latin typeface="Cambria Math" panose="02040503050406030204" pitchFamily="18" charset="0"/>
                      </a:rPr>
                      <m:t>𝑝</m:t>
                    </m:r>
                  </m:oMath>
                </a14:m>
                <a:r>
                  <a:rPr lang="zh-CN" altLang="en-US" dirty="0"/>
                  <a:t>，如下表达式的最小值：</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𝑛</m:t>
                              </m:r>
                            </m:sub>
                          </m:sSub>
                        </m:sub>
                      </m:sSub>
                      <m:r>
                        <a:rPr lang="en-US" altLang="zh-CN" b="0" i="1" smtClean="0">
                          <a:latin typeface="Cambria Math" panose="02040503050406030204" pitchFamily="18" charset="0"/>
                        </a:rPr>
                        <m:t>})</m:t>
                      </m:r>
                    </m:oMath>
                  </m:oMathPara>
                </a14:m>
                <a:endParaRPr lang="zh-CN" altLang="en-US" dirty="0"/>
              </a:p>
            </p:txBody>
          </p:sp>
        </mc:Choice>
        <mc:Fallback>
          <p:sp>
            <p:nvSpPr>
              <p:cNvPr id="64" name="文本框 63"/>
              <p:cNvSpPr txBox="1">
                <a:spLocks noRot="1" noChangeAspect="1" noMove="1" noResize="1" noEditPoints="1" noAdjustHandles="1" noChangeArrowheads="1" noChangeShapeType="1" noTextEdit="1"/>
              </p:cNvSpPr>
              <p:nvPr/>
            </p:nvSpPr>
            <p:spPr>
              <a:xfrm>
                <a:off x="1428750" y="3663265"/>
                <a:ext cx="8058150" cy="1263038"/>
              </a:xfrm>
              <a:prstGeom prst="rect">
                <a:avLst/>
              </a:prstGeom>
              <a:blipFill rotWithShape="1">
                <a:blip r:embed="rId1"/>
                <a:stretch>
                  <a:fillRect t="-46" b="48"/>
                </a:stretch>
              </a:blipFill>
            </p:spPr>
            <p:txBody>
              <a:bodyPr/>
              <a:lstStyle/>
              <a:p>
                <a:r>
                  <a:rPr lang="zh-CN" altLang="en-US">
                    <a:noFill/>
                  </a:rPr>
                  <a:t> </a:t>
                </a:r>
              </a:p>
            </p:txBody>
          </p:sp>
        </mc:Fallback>
      </mc:AlternateContent>
      <p:sp>
        <p:nvSpPr>
          <p:cNvPr id="2" name="文本框 1"/>
          <p:cNvSpPr txBox="1"/>
          <p:nvPr/>
        </p:nvSpPr>
        <p:spPr>
          <a:xfrm>
            <a:off x="1400175" y="5339489"/>
            <a:ext cx="3343275" cy="369332"/>
          </a:xfrm>
          <a:prstGeom prst="rect">
            <a:avLst/>
          </a:prstGeom>
          <a:noFill/>
        </p:spPr>
        <p:txBody>
          <a:bodyPr wrap="square" rtlCol="0">
            <a:spAutoFit/>
          </a:bodyPr>
          <a:lstStyle/>
          <a:p>
            <a:r>
              <a:rPr lang="zh-CN" altLang="en-US" dirty="0"/>
              <a:t>例如如下问题：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P spid="31" grpId="0"/>
      <p:bldP spid="6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513571" y="271059"/>
            <a:ext cx="11164858" cy="578248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endParaRPr lang="en-US" altLang="zh-CN" dirty="0"/>
          </a:p>
        </p:txBody>
      </p:sp>
      <mc:AlternateContent xmlns:mc="http://schemas.openxmlformats.org/markup-compatibility/2006">
        <mc:Choice xmlns:a14="http://schemas.microsoft.com/office/drawing/2010/main" Requires="a14">
          <p:sp>
            <p:nvSpPr>
              <p:cNvPr id="2" name="文本框 1"/>
              <p:cNvSpPr txBox="1"/>
              <p:nvPr/>
            </p:nvSpPr>
            <p:spPr>
              <a:xfrm>
                <a:off x="685800" y="1085850"/>
                <a:ext cx="11115675" cy="2101857"/>
              </a:xfrm>
              <a:prstGeom prst="rect">
                <a:avLst/>
              </a:prstGeom>
              <a:noFill/>
            </p:spPr>
            <p:txBody>
              <a:bodyPr wrap="square" rtlCol="0">
                <a:spAutoFit/>
              </a:bodyPr>
              <a:lstStyle/>
              <a:p>
                <a:r>
                  <a:rPr lang="zh-CN" altLang="en-US" dirty="0"/>
                  <a:t>我们发现 </a:t>
                </a:r>
                <a:r>
                  <a:rPr lang="en-US" altLang="zh-CN" dirty="0"/>
                  <a:t>sub2 </a:t>
                </a:r>
                <a:r>
                  <a:rPr lang="zh-CN" altLang="en-US" dirty="0"/>
                  <a:t>的贪心依赖于价格单调递增。</a:t>
                </a:r>
                <a:endParaRPr lang="en-US" altLang="zh-CN" dirty="0"/>
              </a:p>
              <a:p>
                <a:endParaRPr lang="en-US" altLang="zh-CN" dirty="0"/>
              </a:p>
              <a:p>
                <a:r>
                  <a:rPr lang="zh-CN" altLang="en-US" dirty="0"/>
                  <a:t>而 </a:t>
                </a:r>
                <a14:m>
                  <m:oMath xmlns:m="http://schemas.openxmlformats.org/officeDocument/2006/math">
                    <m:r>
                      <a:rPr lang="en-US" altLang="zh-CN" b="0" i="1" smtClean="0">
                        <a:latin typeface="Cambria Math" panose="02040503050406030204" pitchFamily="18" charset="0"/>
                      </a:rPr>
                      <m:t>𝑡</m:t>
                    </m:r>
                  </m:oMath>
                </a14:m>
                <a:r>
                  <a:rPr lang="en-US" altLang="zh-CN" dirty="0"/>
                  <a:t> </a:t>
                </a:r>
                <a:r>
                  <a:rPr lang="zh-CN" altLang="en-US" dirty="0"/>
                  <a:t>的限制相当于破坏了开始的单调性，但对于每一个轮胎单独考虑在第 </a:t>
                </a:r>
                <a14:m>
                  <m:oMath xmlns:m="http://schemas.openxmlformats.org/officeDocument/2006/math">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oMath>
                </a14:m>
                <a:r>
                  <a:rPr lang="zh-CN" altLang="en-US" dirty="0"/>
                  <a:t> 轮时，</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，其中 </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 表示第 </a:t>
                </a:r>
                <a14:m>
                  <m:oMath xmlns:m="http://schemas.openxmlformats.org/officeDocument/2006/math">
                    <m:r>
                      <a:rPr lang="en-US" altLang="zh-CN" b="0" i="1" smtClean="0">
                        <a:latin typeface="Cambria Math" panose="02040503050406030204" pitchFamily="18" charset="0"/>
                      </a:rPr>
                      <m:t>𝑖</m:t>
                    </m:r>
                  </m:oMath>
                </a14:m>
                <a:r>
                  <a:rPr lang="zh-CN" altLang="en-US" dirty="0"/>
                  <a:t> 个轮胎跑的第 </a:t>
                </a:r>
                <a14:m>
                  <m:oMath xmlns:m="http://schemas.openxmlformats.org/officeDocument/2006/math">
                    <m:r>
                      <a:rPr lang="en-US" altLang="zh-CN" b="0" i="1" smtClean="0">
                        <a:latin typeface="Cambria Math" panose="02040503050406030204" pitchFamily="18" charset="0"/>
                      </a:rPr>
                      <m:t>𝑗</m:t>
                    </m:r>
                  </m:oMath>
                </a14:m>
                <a:r>
                  <a:rPr lang="zh-CN" altLang="en-US" dirty="0"/>
                  <a:t> 轮所花费的时间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oMath>
                </a14:m>
                <a:r>
                  <a:rPr lang="zh-CN" altLang="en-US" dirty="0"/>
                  <a:t>，这意味着在 </a:t>
                </a:r>
                <a14:m>
                  <m:oMath xmlns:m="http://schemas.openxmlformats.org/officeDocument/2006/math">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e>
                    </m:rad>
                    <m:r>
                      <a:rPr lang="en-US" altLang="zh-CN" b="0" i="1" smtClean="0">
                        <a:latin typeface="Cambria Math" panose="02040503050406030204" pitchFamily="18" charset="0"/>
                      </a:rPr>
                      <m:t>⌉</m:t>
                    </m:r>
                  </m:oMath>
                </a14:m>
                <a:r>
                  <a:rPr lang="zh-CN" altLang="en-US" dirty="0"/>
                  <a:t> 后它又重新具有了单调性，于是我们可以把前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轮看作一轮。</a:t>
                </a:r>
                <a:endParaRPr lang="en-US" altLang="zh-CN" dirty="0"/>
              </a:p>
              <a:p>
                <a:endParaRPr lang="en-US" altLang="zh-CN" dirty="0"/>
              </a:p>
              <a:p>
                <a:r>
                  <a:rPr lang="zh-CN" altLang="en-US" dirty="0"/>
                  <a:t>前</a:t>
                </a:r>
                <a14:m>
                  <m:oMath xmlns:m="http://schemas.openxmlformats.org/officeDocument/2006/math">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𝑡</m:t>
                        </m:r>
                      </m:e>
                    </m:rad>
                    <m:r>
                      <a:rPr lang="en-US" altLang="zh-CN" i="1">
                        <a:latin typeface="Cambria Math" panose="02040503050406030204" pitchFamily="18" charset="0"/>
                      </a:rPr>
                      <m:t>⌉</m:t>
                    </m:r>
                  </m:oMath>
                </a14:m>
                <a:r>
                  <a:rPr lang="zh-CN" altLang="en-US" dirty="0"/>
                  <a:t> 轮使用 </a:t>
                </a:r>
                <a:r>
                  <a:rPr lang="en-US" altLang="zh-CN" dirty="0" err="1"/>
                  <a:t>dp</a:t>
                </a:r>
                <a:r>
                  <a:rPr lang="zh-CN" altLang="en-US" dirty="0"/>
                  <a:t>，后面的使用 </a:t>
                </a:r>
                <a:r>
                  <a:rPr lang="en-US" altLang="zh-CN" dirty="0"/>
                  <a:t>sub2 </a:t>
                </a:r>
                <a:r>
                  <a:rPr lang="zh-CN" altLang="en-US" dirty="0"/>
                  <a:t>的贪心，统计答案时将两段拼起来。</a:t>
                </a:r>
                <a:endParaRPr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685800" y="1085850"/>
                <a:ext cx="11115675" cy="2101857"/>
              </a:xfrm>
              <a:prstGeom prst="rect">
                <a:avLst/>
              </a:prstGeom>
              <a:blipFill rotWithShape="1">
                <a:blip r:embed="rId1"/>
                <a:stretch>
                  <a:fillRect b="-111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5" name="图片 4" descr="文本"/>
          <p:cNvPicPr>
            <a:picLocks noChangeAspect="1"/>
          </p:cNvPicPr>
          <p:nvPr/>
        </p:nvPicPr>
        <p:blipFill>
          <a:blip r:embed="rId1"/>
          <a:stretch>
            <a:fillRect/>
          </a:stretch>
        </p:blipFill>
        <p:spPr>
          <a:xfrm>
            <a:off x="885826" y="603250"/>
            <a:ext cx="8610599" cy="4927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61950" y="1085850"/>
            <a:ext cx="9486900" cy="369332"/>
          </a:xfrm>
          <a:prstGeom prst="rect">
            <a:avLst/>
          </a:prstGeom>
          <a:noFill/>
        </p:spPr>
        <p:txBody>
          <a:bodyPr wrap="square" rtlCol="0">
            <a:spAutoFit/>
          </a:bodyPr>
          <a:lstStyle/>
          <a:p>
            <a:r>
              <a:rPr lang="zh-CN" altLang="en-US" dirty="0"/>
              <a:t>部分贪心的题有点少，没找到。</a:t>
            </a: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1"/>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2" name="标题 11"/>
          <p:cNvSpPr>
            <a:spLocks noGrp="1"/>
          </p:cNvSpPr>
          <p:nvPr>
            <p:ph type="title"/>
          </p:nvPr>
        </p:nvSpPr>
        <p:spPr/>
        <p:txBody>
          <a:bodyPr/>
          <a:lstStyle/>
          <a:p>
            <a:r>
              <a:rPr lang="zh-CN" altLang="en-US" dirty="0"/>
              <a:t>反悔贪心</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421005" y="1108710"/>
            <a:ext cx="9486900" cy="2585323"/>
          </a:xfrm>
          <a:prstGeom prst="rect">
            <a:avLst/>
          </a:prstGeom>
          <a:noFill/>
        </p:spPr>
        <p:txBody>
          <a:bodyPr wrap="square" rtlCol="0">
            <a:spAutoFit/>
          </a:bodyPr>
          <a:lstStyle/>
          <a:p>
            <a:r>
              <a:rPr lang="zh-CN" altLang="en-US" b="0" i="0" dirty="0">
                <a:solidFill>
                  <a:srgbClr val="000000"/>
                </a:solidFill>
                <a:effectLst/>
                <a:latin typeface="Helvetica Neue"/>
              </a:rPr>
              <a:t>贪心是一种常用的算法，它能够获得</a:t>
            </a:r>
            <a:r>
              <a:rPr lang="zh-CN" altLang="en-US" b="1" i="0" dirty="0">
                <a:solidFill>
                  <a:srgbClr val="000000"/>
                </a:solidFill>
                <a:effectLst/>
                <a:latin typeface="Helvetica Neue"/>
              </a:rPr>
              <a:t>局部最优解</a:t>
            </a:r>
            <a:r>
              <a:rPr lang="zh-CN" altLang="en-US" b="0" i="0" dirty="0">
                <a:solidFill>
                  <a:srgbClr val="000000"/>
                </a:solidFill>
                <a:effectLst/>
                <a:latin typeface="Helvetica Neue"/>
              </a:rPr>
              <a:t>，但我们往往需要的是全局最优解，所以我们在贪心的时候加入和反悔的机制，让他能够得到全局最优解。</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b="0" i="0" dirty="0">
                <a:solidFill>
                  <a:srgbClr val="000000"/>
                </a:solidFill>
                <a:effectLst/>
                <a:latin typeface="Helvetica Neue"/>
              </a:rPr>
              <a:t>由于网络流中的退流操作本质上也是反悔贪心，所以在实现反悔贪心时类似费用流的，也会被成为模拟费用流。</a:t>
            </a:r>
            <a:endParaRPr lang="en-US" altLang="zh-CN" b="0" i="0" dirty="0">
              <a:solidFill>
                <a:srgbClr val="000000"/>
              </a:solidFill>
              <a:effectLst/>
              <a:latin typeface="Helvetica Neue"/>
            </a:endParaRPr>
          </a:p>
          <a:p>
            <a:br>
              <a:rPr lang="zh-CN" altLang="en-US" dirty="0"/>
            </a:br>
            <a:r>
              <a:rPr lang="zh-CN" altLang="en-US" b="0" i="0" dirty="0">
                <a:solidFill>
                  <a:srgbClr val="000000"/>
                </a:solidFill>
                <a:effectLst/>
                <a:latin typeface="Helvetica Neue"/>
              </a:rPr>
              <a:t>一般的实现时在贪心之后加入一个和贪心值相反的值或重构问题使得变成原问题等方式实现。</a:t>
            </a:r>
            <a:endParaRPr lang="en-US" altLang="zh-CN" b="0" i="0" dirty="0">
              <a:solidFill>
                <a:srgbClr val="000000"/>
              </a:solidFill>
              <a:effectLst/>
              <a:latin typeface="Helvetica Neue"/>
            </a:endParaRPr>
          </a:p>
          <a:p>
            <a:endParaRPr lang="en-US" altLang="zh-CN" dirty="0">
              <a:solidFill>
                <a:srgbClr val="000000"/>
              </a:solidFill>
              <a:latin typeface="Helvetica Neue"/>
            </a:endParaRPr>
          </a:p>
          <a:p>
            <a:r>
              <a:rPr lang="zh-CN" altLang="en-US" dirty="0">
                <a:solidFill>
                  <a:srgbClr val="000000"/>
                </a:solidFill>
                <a:latin typeface="Helvetica Neue"/>
              </a:rPr>
              <a:t>下面我们来看几道例题</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461665"/>
          </a:xfrm>
          <a:prstGeom prst="rect">
            <a:avLst/>
          </a:prstGeom>
          <a:noFill/>
        </p:spPr>
        <p:txBody>
          <a:bodyPr wrap="square" rtlCol="0">
            <a:spAutoFit/>
          </a:bodyPr>
          <a:lstStyle/>
          <a:p>
            <a:pPr algn="l"/>
            <a:r>
              <a:rPr lang="en-US" altLang="zh-CN" sz="2400" b="1" i="0" dirty="0">
                <a:effectLst/>
                <a:latin typeface="-apple-system"/>
              </a:rPr>
              <a:t>CF865D Buy Low Sell High</a:t>
            </a:r>
            <a:endParaRPr lang="en-US" altLang="zh-CN" sz="2400" b="1" i="0" dirty="0">
              <a:effectLst/>
              <a:latin typeface="-apple-system"/>
            </a:endParaRPr>
          </a:p>
        </p:txBody>
      </p:sp>
      <p:pic>
        <p:nvPicPr>
          <p:cNvPr id="4" name="图片 3" descr="文本, 信件&#10;&#10;AI 生成的内容可能不正确。"/>
          <p:cNvPicPr>
            <a:picLocks noChangeAspect="1"/>
          </p:cNvPicPr>
          <p:nvPr/>
        </p:nvPicPr>
        <p:blipFill>
          <a:blip r:embed="rId1"/>
          <a:stretch>
            <a:fillRect/>
          </a:stretch>
        </p:blipFill>
        <p:spPr>
          <a:xfrm>
            <a:off x="390525" y="1812450"/>
            <a:ext cx="7668695" cy="22577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pPr algn="l"/>
            <a:r>
              <a:rPr lang="en-US" altLang="zh-CN" b="1" i="0" dirty="0">
                <a:effectLst/>
                <a:latin typeface="-apple-system"/>
              </a:rPr>
              <a:t>Olympiad in Programming and Sports</a:t>
            </a:r>
            <a:endParaRPr lang="en-US" altLang="zh-CN" b="1" i="0" dirty="0">
              <a:effectLst/>
              <a:latin typeface="-apple-system"/>
            </a:endParaRPr>
          </a:p>
        </p:txBody>
      </p:sp>
      <p:pic>
        <p:nvPicPr>
          <p:cNvPr id="4" name="图片 3" descr="文本&#10;&#10;AI 生成的内容可能不正确。"/>
          <p:cNvPicPr>
            <a:picLocks noChangeAspect="1"/>
          </p:cNvPicPr>
          <p:nvPr/>
        </p:nvPicPr>
        <p:blipFill>
          <a:blip r:embed="rId1"/>
          <a:stretch>
            <a:fillRect/>
          </a:stretch>
        </p:blipFill>
        <p:spPr>
          <a:xfrm>
            <a:off x="547142" y="1724817"/>
            <a:ext cx="7821116" cy="22958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90525" y="1085850"/>
            <a:ext cx="9486900" cy="369332"/>
          </a:xfrm>
          <a:prstGeom prst="rect">
            <a:avLst/>
          </a:prstGeom>
          <a:noFill/>
        </p:spPr>
        <p:txBody>
          <a:bodyPr wrap="square" rtlCol="0">
            <a:spAutoFit/>
          </a:bodyPr>
          <a:lstStyle/>
          <a:p>
            <a:r>
              <a:rPr lang="zh-CN" altLang="en-US" dirty="0"/>
              <a:t>考虑建出网络流模型，使用两个堆维护退流。</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片包含 文本&#10;&#10;AI 生成的内容可能不正确。"/>
          <p:cNvPicPr>
            <a:picLocks noChangeAspect="1"/>
          </p:cNvPicPr>
          <p:nvPr/>
        </p:nvPicPr>
        <p:blipFill>
          <a:blip r:embed="rId1"/>
          <a:stretch>
            <a:fillRect/>
          </a:stretch>
        </p:blipFill>
        <p:spPr>
          <a:xfrm>
            <a:off x="604322" y="895230"/>
            <a:ext cx="7382905" cy="1714739"/>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5648325" y="2971800"/>
                <a:ext cx="9144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20</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5648325" y="2971800"/>
                <a:ext cx="914400" cy="369332"/>
              </a:xfrm>
              <a:prstGeom prst="rect">
                <a:avLst/>
              </a:prstGeom>
              <a:blipFill rotWithShape="1">
                <a:blip r:embed="rId2"/>
                <a:stretch>
                  <a:fillRect b="107"/>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04800" y="1066800"/>
                <a:ext cx="12553950" cy="1500988"/>
              </a:xfrm>
              <a:prstGeom prst="rect">
                <a:avLst/>
              </a:prstGeom>
              <a:noFill/>
            </p:spPr>
            <p:txBody>
              <a:bodyPr wrap="square" rtlCol="0">
                <a:spAutoFit/>
              </a:bodyPr>
              <a:lstStyle/>
              <a:p>
                <a:r>
                  <a:rPr lang="zh-CN" altLang="en-US" dirty="0"/>
                  <a:t>给出</a:t>
                </a:r>
                <a14:m>
                  <m:oMath xmlns:m="http://schemas.openxmlformats.org/officeDocument/2006/math">
                    <m:r>
                      <a:rPr lang="en-US" altLang="zh-CN" i="1" dirty="0" smtClean="0">
                        <a:latin typeface="Cambria Math" panose="02040503050406030204" pitchFamily="18" charset="0"/>
                      </a:rPr>
                      <m:t>𝑛</m:t>
                    </m:r>
                  </m:oMath>
                </a14:m>
                <a:r>
                  <a:rPr lang="zh-CN" altLang="en-US" dirty="0"/>
                  <a:t>个二元正整数对</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oMath>
                </a14:m>
                <a:r>
                  <a:rPr lang="zh-CN" altLang="en-US" dirty="0"/>
                  <a:t>，将它们按照任意顺序排成一列。</a:t>
                </a:r>
                <a:endParaRPr lang="en-US" altLang="zh-CN" dirty="0"/>
              </a:p>
              <a:p>
                <a:endParaRPr lang="en-US" altLang="zh-CN" dirty="0"/>
              </a:p>
              <a:p>
                <a:r>
                  <a:rPr lang="zh-CN" altLang="en-US" dirty="0"/>
                  <a:t>定义排成一列的代价为 每个二元组的</a:t>
                </a:r>
                <a14:m>
                  <m:oMath xmlns:m="http://schemas.openxmlformats.org/officeDocument/2006/math">
                    <m:r>
                      <a:rPr lang="en-US" altLang="zh-CN" i="1" dirty="0" smtClean="0">
                        <a:latin typeface="Cambria Math" panose="02040503050406030204" pitchFamily="18" charset="0"/>
                      </a:rPr>
                      <m:t>𝑎</m:t>
                    </m:r>
                  </m:oMath>
                </a14:m>
                <a:r>
                  <a:rPr lang="zh-CN" altLang="en-US" dirty="0"/>
                  <a:t>乘上序列中这个二元组之后的所有二元组的</a:t>
                </a:r>
                <a14:m>
                  <m:oMath xmlns:m="http://schemas.openxmlformats.org/officeDocument/2006/math">
                    <m:r>
                      <a:rPr lang="en-US" altLang="zh-CN" i="1" dirty="0" smtClean="0">
                        <a:latin typeface="Cambria Math" panose="02040503050406030204" pitchFamily="18" charset="0"/>
                      </a:rPr>
                      <m:t>𝑏</m:t>
                    </m:r>
                  </m:oMath>
                </a14:m>
                <a:r>
                  <a:rPr lang="zh-CN" altLang="en-US" dirty="0"/>
                  <a:t>之和的总和。</a:t>
                </a:r>
                <a:endParaRPr lang="en-US" altLang="zh-CN" dirty="0"/>
              </a:p>
              <a:p>
                <a:endParaRPr lang="en-US" altLang="zh-CN" dirty="0"/>
              </a:p>
              <a:p>
                <a:r>
                  <a:rPr lang="zh-CN" altLang="en-US" dirty="0"/>
                  <a:t>求最小的代价。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6</m:t>
                        </m:r>
                      </m:sup>
                    </m:sSup>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6</m:t>
                        </m:r>
                      </m:sup>
                    </m:sSup>
                  </m:oMath>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04800" y="1066800"/>
                <a:ext cx="12553950" cy="1500988"/>
              </a:xfrm>
              <a:prstGeom prst="rect">
                <a:avLst/>
              </a:prstGeom>
              <a:blipFill rotWithShape="1">
                <a:blip r:embed="rId1"/>
                <a:stretch>
                  <a:fillRect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04800" y="2733675"/>
                <a:ext cx="9763125" cy="405945"/>
              </a:xfrm>
              <a:prstGeom prst="rect">
                <a:avLst/>
              </a:prstGeom>
              <a:noFill/>
            </p:spPr>
            <p:txBody>
              <a:bodyPr wrap="square" rtlCol="0">
                <a:spAutoFit/>
              </a:bodyPr>
              <a:lstStyle/>
              <a:p>
                <a:r>
                  <a:rPr lang="zh-CN" altLang="en-US" dirty="0"/>
                  <a:t>可以看作上述问题的一种情况，其中</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d>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nary>
                  </m:oMath>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04800" y="2733675"/>
                <a:ext cx="9763125" cy="405945"/>
              </a:xfrm>
              <a:prstGeom prst="rect">
                <a:avLst/>
              </a:prstGeom>
              <a:blipFill rotWithShape="1">
                <a:blip r:embed="rId2"/>
                <a:stretch>
                  <a:fillRect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04799" y="3369807"/>
                <a:ext cx="11049001" cy="2079352"/>
              </a:xfrm>
              <a:prstGeom prst="rect">
                <a:avLst/>
              </a:prstGeom>
              <a:noFill/>
            </p:spPr>
            <p:txBody>
              <a:bodyPr wrap="square" rtlCol="0">
                <a:spAutoFit/>
              </a:bodyPr>
              <a:lstStyle/>
              <a:p>
                <a:r>
                  <a:rPr lang="zh-CN" altLang="en-US" dirty="0"/>
                  <a:t>分析最优的排列满足的性质。考虑一个排列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及</m:t>
                    </m:r>
                  </m:oMath>
                </a14:m>
                <a:r>
                  <a:rPr lang="zh-CN" altLang="en-US" dirty="0"/>
                  <a:t>交换两个相邻位置</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oMath>
                </a14:m>
                <a:r>
                  <a:rPr lang="zh-CN" altLang="en-US" dirty="0"/>
                  <a:t>得到的排列，即</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en-US" altLang="zh-CN" dirty="0"/>
              </a:p>
              <a:p>
                <a:endParaRPr lang="en-US" altLang="zh-CN" dirty="0"/>
              </a:p>
              <a:p>
                <a:r>
                  <a:rPr lang="zh-CN" altLang="en-US" dirty="0"/>
                  <a:t>因为</a:t>
                </a:r>
                <a14:m>
                  <m:oMath xmlns:m="http://schemas.openxmlformats.org/officeDocument/2006/math">
                    <m:r>
                      <a:rPr lang="en-US" altLang="zh-CN" b="0" i="1" smtClean="0">
                        <a:latin typeface="Cambria Math" panose="02040503050406030204" pitchFamily="18" charset="0"/>
                      </a:rPr>
                      <m:t>𝑝</m:t>
                    </m:r>
                  </m:oMath>
                </a14:m>
                <a:r>
                  <a:rPr lang="zh-CN" altLang="en-US" dirty="0"/>
                  <a:t>为最优排列，所以有</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r>
                        <a:rPr lang="en-US" altLang="zh-CN" i="1">
                          <a:latin typeface="Cambria Math" panose="02040503050406030204" pitchFamily="18" charset="0"/>
                        </a:rPr>
                        <m:t>0</m:t>
                      </m:r>
                    </m:oMath>
                  </m:oMathPara>
                </a14:m>
                <a:endParaRPr lang="zh-CN" altLang="en-US" dirty="0"/>
              </a:p>
              <a:p>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04799" y="3369807"/>
                <a:ext cx="11049001" cy="2079352"/>
              </a:xfrm>
              <a:prstGeom prst="rect">
                <a:avLst/>
              </a:prstGeom>
              <a:blipFill rotWithShape="1">
                <a:blip r:embed="rId3"/>
                <a:stretch>
                  <a:fillRect l="-6" t="-24"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754326"/>
              </a:xfrm>
              <a:prstGeom prst="rect">
                <a:avLst/>
              </a:prstGeom>
              <a:noFill/>
            </p:spPr>
            <p:txBody>
              <a:bodyPr wrap="square" rtlCol="0">
                <a:spAutoFit/>
              </a:bodyPr>
              <a:lstStyle/>
              <a:p>
                <a:r>
                  <a:rPr lang="zh-CN" altLang="en-US" dirty="0"/>
                  <a:t>拆点，建出网络流模型。</a:t>
                </a:r>
                <a:endParaRPr lang="en-US" altLang="zh-CN" dirty="0"/>
              </a:p>
              <a:p>
                <a:endParaRPr lang="en-US" altLang="zh-CN" dirty="0"/>
              </a:p>
              <a:p>
                <a:r>
                  <a:rPr lang="zh-CN" altLang="en-US" dirty="0"/>
                  <a:t>使用线段树，选出一最大子段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en-US" altLang="zh-CN" dirty="0"/>
                  <a:t> </a:t>
                </a:r>
                <a:r>
                  <a:rPr lang="zh-CN" altLang="en-US" dirty="0"/>
                  <a:t>后将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en-US" altLang="zh-CN" dirty="0"/>
                  <a:t> </a:t>
                </a:r>
                <a:r>
                  <a:rPr lang="zh-CN" altLang="en-US" dirty="0"/>
                  <a:t>取反，直至选出的数小于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a:t>
                </a:r>
                <a:endParaRPr lang="en-US" altLang="zh-CN" dirty="0"/>
              </a:p>
              <a:p>
                <a:endParaRPr lang="en-US" altLang="zh-CN" dirty="0"/>
              </a:p>
              <a:p>
                <a:r>
                  <a:rPr lang="zh-CN" altLang="en-US" dirty="0"/>
                  <a:t>线段树，需要维护取反标记，最大前后缀和，最小前后缀和，最大子段，最小子段，和所有对应的位置。</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754326"/>
              </a:xfrm>
              <a:prstGeom prst="rect">
                <a:avLst/>
              </a:prstGeom>
              <a:blipFill rotWithShape="1">
                <a:blip r:embed="rId1"/>
                <a:stretch>
                  <a:fillRect b="2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1356749" y="136525"/>
            <a:ext cx="8068801" cy="65255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23850" y="1114425"/>
                <a:ext cx="9486900" cy="646331"/>
              </a:xfrm>
              <a:prstGeom prst="rect">
                <a:avLst/>
              </a:prstGeom>
              <a:noFill/>
            </p:spPr>
            <p:txBody>
              <a:bodyPr wrap="square" rtlCol="0">
                <a:spAutoFit/>
              </a:bodyPr>
              <a:lstStyle/>
              <a:p>
                <a:r>
                  <a:rPr lang="zh-CN" altLang="en-US" dirty="0"/>
                  <a:t>依次考虑鼹鼠，对于它所在的点 </a:t>
                </a:r>
                <a14:m>
                  <m:oMath xmlns:m="http://schemas.openxmlformats.org/officeDocument/2006/math">
                    <m:r>
                      <a:rPr lang="en-US" altLang="zh-CN" b="0" i="1" smtClean="0">
                        <a:latin typeface="Cambria Math" panose="02040503050406030204" pitchFamily="18" charset="0"/>
                      </a:rPr>
                      <m:t>𝑖</m:t>
                    </m:r>
                  </m:oMath>
                </a14:m>
                <a:r>
                  <a:rPr lang="zh-CN" altLang="en-US" dirty="0"/>
                  <a:t>，找到与它最近的点 </a:t>
                </a:r>
                <a14:m>
                  <m:oMath xmlns:m="http://schemas.openxmlformats.org/officeDocument/2006/math">
                    <m:r>
                      <a:rPr lang="en-US" altLang="zh-CN" b="0" i="1" smtClean="0">
                        <a:latin typeface="Cambria Math" panose="02040503050406030204" pitchFamily="18" charset="0"/>
                      </a:rPr>
                      <m:t>𝑗</m:t>
                    </m:r>
                    <m:r>
                      <a:rPr lang="zh-CN" altLang="en-US" i="1">
                        <a:latin typeface="Cambria Math" panose="02040503050406030204" pitchFamily="18" charset="0"/>
                      </a:rPr>
                      <m:t>，</m:t>
                    </m:r>
                  </m:oMath>
                </a14:m>
                <a:r>
                  <a:rPr lang="zh-CN" altLang="en-US" dirty="0"/>
                  <a:t>将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en-US" altLang="zh-CN" dirty="0"/>
                  <a:t> </a:t>
                </a:r>
                <a:r>
                  <a:rPr lang="zh-CN" altLang="en-US" dirty="0"/>
                  <a:t>的路径上的反向边都加</a:t>
                </a:r>
                <a14:m>
                  <m:oMath xmlns:m="http://schemas.openxmlformats.org/officeDocument/2006/math">
                    <m:r>
                      <a:rPr lang="en-US" altLang="zh-CN" b="0" i="1" smtClean="0">
                        <a:latin typeface="Cambria Math" panose="02040503050406030204" pitchFamily="18" charset="0"/>
                      </a:rPr>
                      <m:t>1</m:t>
                    </m:r>
                  </m:oMath>
                </a14:m>
                <a:r>
                  <a:rPr lang="zh-CN" altLang="en-US" dirty="0"/>
                  <a:t>流量，由于是二叉树，怎么维护都行。</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23850" y="1114425"/>
                <a:ext cx="9486900" cy="646331"/>
              </a:xfrm>
              <a:prstGeom prst="rect">
                <a:avLst/>
              </a:prstGeom>
              <a:blipFill rotWithShape="1">
                <a:blip r:embed="rId1"/>
                <a:stretch>
                  <a:fillRect b="8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7" name="图片 6" descr="文本, 信件&#10;&#10;AI 生成的内容可能不正确。"/>
          <p:cNvPicPr>
            <a:picLocks noChangeAspect="1"/>
          </p:cNvPicPr>
          <p:nvPr/>
        </p:nvPicPr>
        <p:blipFill>
          <a:blip r:embed="rId1"/>
          <a:stretch>
            <a:fillRect/>
          </a:stretch>
        </p:blipFill>
        <p:spPr>
          <a:xfrm>
            <a:off x="1166531" y="371096"/>
            <a:ext cx="8491819" cy="57013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4246740"/>
              </a:xfrm>
              <a:prstGeom prst="rect">
                <a:avLst/>
              </a:prstGeom>
              <a:noFill/>
            </p:spPr>
            <p:txBody>
              <a:bodyPr wrap="square" rtlCol="0">
                <a:spAutoFit/>
              </a:bodyPr>
              <a:lstStyle/>
              <a:p>
                <a:r>
                  <a:rPr lang="zh-CN" altLang="en-US" dirty="0"/>
                  <a:t>记 </a:t>
                </a:r>
                <a14:m>
                  <m:oMath xmlns:m="http://schemas.openxmlformats.org/officeDocument/2006/math">
                    <m:r>
                      <a:rPr lang="en-US" altLang="zh-CN" b="0" i="1" smtClean="0">
                        <a:latin typeface="Cambria Math" panose="02040503050406030204" pitchFamily="18" charset="0"/>
                      </a:rPr>
                      <m:t>𝑛𝑢𝑚</m:t>
                    </m:r>
                  </m:oMath>
                </a14:m>
                <a:r>
                  <a:rPr lang="en-US" altLang="zh-CN" dirty="0"/>
                  <a:t> </a:t>
                </a:r>
                <a:r>
                  <a:rPr lang="zh-CN" altLang="en-US" dirty="0"/>
                  <a:t>为 </a:t>
                </a:r>
                <a14:m>
                  <m:oMath xmlns:m="http://schemas.openxmlformats.org/officeDocument/2006/math">
                    <m:r>
                      <a:rPr lang="en-US" altLang="zh-CN" b="0" i="1" smtClean="0">
                        <a:latin typeface="Cambria Math" panose="02040503050406030204" pitchFamily="18" charset="0"/>
                      </a:rPr>
                      <m:t>𝑝</m:t>
                    </m:r>
                  </m:oMath>
                </a14:m>
                <a:r>
                  <a:rPr lang="en-US" altLang="zh-CN" dirty="0"/>
                  <a:t> </a:t>
                </a:r>
                <a:r>
                  <a:rPr lang="zh-CN" altLang="en-US" dirty="0"/>
                  <a:t>中的 </a:t>
                </a:r>
                <a14:m>
                  <m:oMath xmlns:m="http://schemas.openxmlformats.org/officeDocument/2006/math">
                    <m:r>
                      <a:rPr lang="en-US" altLang="zh-CN" b="0" i="1" smtClean="0">
                        <a:latin typeface="Cambria Math" panose="02040503050406030204" pitchFamily="18" charset="0"/>
                      </a:rPr>
                      <m:t>0</m:t>
                    </m:r>
                  </m:oMath>
                </a14:m>
                <a:r>
                  <a:rPr lang="zh-CN" altLang="en-US" dirty="0"/>
                  <a:t> 个数，考虑答案的上限为 </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𝑛𝑢𝑚</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oMath>
                </a14:m>
                <a:r>
                  <a:rPr lang="en-US" altLang="zh-CN" dirty="0"/>
                  <a:t> </a:t>
                </a:r>
                <a:r>
                  <a:rPr lang="zh-CN" altLang="en-US" dirty="0"/>
                  <a:t>。</a:t>
                </a:r>
                <a:endParaRPr lang="en-US" altLang="zh-CN" dirty="0"/>
              </a:p>
              <a:p>
                <a:endParaRPr lang="en-US" altLang="zh-CN" dirty="0"/>
              </a:p>
              <a:p>
                <a:r>
                  <a:rPr lang="zh-CN" altLang="en-US" dirty="0"/>
                  <a:t>于是我们考虑把序列分为两段，记为 </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，满足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中的元素右边至少有</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个元素， 此时我们发现 </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中的元素无需考虑右边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的限制，但最后的答案要对</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𝑛𝑢𝑚</m:t>
                        </m:r>
                      </m:num>
                      <m:den>
                        <m:r>
                          <a:rPr lang="en-US" altLang="zh-CN" i="1">
                            <a:latin typeface="Cambria Math" panose="02040503050406030204" pitchFamily="18" charset="0"/>
                          </a:rPr>
                          <m:t>2</m:t>
                        </m:r>
                      </m:den>
                    </m:f>
                    <m:r>
                      <a:rPr lang="en-US" altLang="zh-CN" i="1">
                        <a:latin typeface="Cambria Math" panose="02040503050406030204" pitchFamily="18" charset="0"/>
                      </a:rPr>
                      <m:t>⌋</m:t>
                    </m:r>
                  </m:oMath>
                </a14:m>
                <a:r>
                  <a:rPr lang="en-US" altLang="zh-CN" dirty="0"/>
                  <a:t> </a:t>
                </a:r>
                <a:r>
                  <a:rPr lang="zh-CN" altLang="en-US" dirty="0"/>
                  <a:t>取 </a:t>
                </a:r>
                <a14:m>
                  <m:oMath xmlns:m="http://schemas.openxmlformats.org/officeDocument/2006/math">
                    <m:r>
                      <a:rPr lang="en-US" altLang="zh-CN" b="0" i="1" smtClean="0">
                        <a:latin typeface="Cambria Math" panose="02040503050406030204" pitchFamily="18" charset="0"/>
                      </a:rPr>
                      <m:t>𝑚𝑖𝑛</m:t>
                    </m:r>
                  </m:oMath>
                </a14:m>
                <a:r>
                  <a:rPr lang="en-US" altLang="zh-CN" dirty="0"/>
                  <a:t>,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同理。</a:t>
                </a:r>
                <a:endParaRPr lang="en-US" altLang="zh-CN" dirty="0"/>
              </a:p>
              <a:p>
                <a:endParaRPr lang="en-US" altLang="zh-CN" dirty="0"/>
              </a:p>
              <a:p>
                <a:r>
                  <a:rPr lang="zh-CN" altLang="en-US" dirty="0"/>
                  <a:t>对于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𝑏</m:t>
                        </m:r>
                      </m:sub>
                    </m:sSub>
                  </m:oMath>
                </a14:m>
                <a:r>
                  <a:rPr lang="en-US" altLang="zh-CN" dirty="0"/>
                  <a:t> </a:t>
                </a:r>
                <a:r>
                  <a:rPr lang="zh-CN" altLang="en-US" dirty="0"/>
                  <a:t>互不相同的限制，可以使用调整法证明出：</a:t>
                </a:r>
                <a:endParaRPr lang="en-US" altLang="zh-CN" dirty="0"/>
              </a:p>
              <a:p>
                <a:endParaRPr lang="en-US" altLang="zh-CN" dirty="0"/>
              </a:p>
              <a:p>
                <a:r>
                  <a:rPr lang="zh-CN" altLang="en-US" dirty="0"/>
                  <a:t>对于每一种颜色，我们可以将其调整至，</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中最左边一个。</a:t>
                </a:r>
                <a:endParaRPr lang="en-US" altLang="zh-CN" dirty="0"/>
              </a:p>
              <a:p>
                <a:endParaRPr lang="en-US" altLang="zh-CN" dirty="0"/>
              </a:p>
              <a:p>
                <a:r>
                  <a:rPr lang="zh-CN" altLang="en-US" dirty="0"/>
                  <a:t>建网络流模型，</a:t>
                </a:r>
                <a14:m>
                  <m:oMath xmlns:m="http://schemas.openxmlformats.org/officeDocument/2006/math">
                    <m:r>
                      <a:rPr lang="en-US" altLang="zh-CN" b="0" i="1" smtClean="0">
                        <a:latin typeface="Cambria Math" panose="02040503050406030204" pitchFamily="18" charset="0"/>
                      </a:rPr>
                      <m:t>𝑆</m:t>
                    </m:r>
                  </m:oMath>
                </a14:m>
                <a:r>
                  <a:rPr lang="en-US" altLang="zh-CN" dirty="0"/>
                  <a:t> </a:t>
                </a:r>
                <a:r>
                  <a:rPr lang="zh-CN" altLang="en-US" dirty="0"/>
                  <a:t>向所有颜色的虚点连一条容量为 </a:t>
                </a:r>
                <a14:m>
                  <m:oMath xmlns:m="http://schemas.openxmlformats.org/officeDocument/2006/math">
                    <m:r>
                      <a:rPr lang="en-US" altLang="zh-CN" b="0" i="1" smtClean="0">
                        <a:latin typeface="Cambria Math" panose="02040503050406030204" pitchFamily="18" charset="0"/>
                      </a:rPr>
                      <m:t>1</m:t>
                    </m:r>
                  </m:oMath>
                </a14:m>
                <a:r>
                  <a:rPr lang="en-US" altLang="zh-CN" dirty="0"/>
                  <a:t> </a:t>
                </a:r>
                <a:r>
                  <a:rPr lang="zh-CN" altLang="en-US" dirty="0"/>
                  <a:t>的边，颜色的虚点向 </a:t>
                </a:r>
                <a14:m>
                  <m:oMath xmlns:m="http://schemas.openxmlformats.org/officeDocument/2006/math">
                    <m:r>
                      <a:rPr lang="en-US" altLang="zh-CN" i="1">
                        <a:latin typeface="Cambria Math" panose="02040503050406030204" pitchFamily="18" charset="0"/>
                      </a:rPr>
                      <m:t>𝐿</m:t>
                    </m:r>
                  </m:oMath>
                </a14:m>
                <a:r>
                  <a:rPr lang="en-US" altLang="zh-CN" dirty="0"/>
                  <a:t> </a:t>
                </a:r>
                <a:r>
                  <a:rPr lang="zh-CN" altLang="en-US" dirty="0"/>
                  <a:t>中这种颜色的最右边一个，或 </a:t>
                </a:r>
                <a14:m>
                  <m:oMath xmlns:m="http://schemas.openxmlformats.org/officeDocument/2006/math">
                    <m:r>
                      <a:rPr lang="en-US" altLang="zh-CN" i="1">
                        <a:latin typeface="Cambria Math" panose="02040503050406030204" pitchFamily="18" charset="0"/>
                      </a:rPr>
                      <m:t>𝑅</m:t>
                    </m:r>
                  </m:oMath>
                </a14:m>
                <a:r>
                  <a:rPr lang="en-US" altLang="zh-CN" dirty="0"/>
                  <a:t> </a:t>
                </a:r>
                <a:r>
                  <a:rPr lang="zh-CN" altLang="en-US" dirty="0"/>
                  <a:t>中最左边一个连边，</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a:t>中的点向它左边的点连边，</a:t>
                </a:r>
                <a14:m>
                  <m:oMath xmlns:m="http://schemas.openxmlformats.org/officeDocument/2006/math">
                    <m:r>
                      <a:rPr lang="en-US" altLang="zh-CN" b="0" i="1" smtClean="0">
                        <a:latin typeface="Cambria Math" panose="02040503050406030204" pitchFamily="18" charset="0"/>
                      </a:rPr>
                      <m:t>𝑅</m:t>
                    </m:r>
                  </m:oMath>
                </a14:m>
                <a:r>
                  <a:rPr lang="en-US" altLang="zh-CN" dirty="0"/>
                  <a:t> </a:t>
                </a:r>
                <a:r>
                  <a:rPr lang="zh-CN" altLang="en-US" dirty="0"/>
                  <a:t>中的点向它右边的点连边，所有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向 </a:t>
                </a:r>
                <a14:m>
                  <m:oMath xmlns:m="http://schemas.openxmlformats.org/officeDocument/2006/math">
                    <m:r>
                      <a:rPr lang="en-US" altLang="zh-CN" b="0" i="1" smtClean="0">
                        <a:latin typeface="Cambria Math" panose="02040503050406030204" pitchFamily="18" charset="0"/>
                      </a:rPr>
                      <m:t>𝑇</m:t>
                    </m:r>
                  </m:oMath>
                </a14:m>
                <a:r>
                  <a:rPr lang="en-US" altLang="zh-CN" dirty="0"/>
                  <a:t> </a:t>
                </a:r>
                <a:r>
                  <a:rPr lang="zh-CN" altLang="en-US" dirty="0"/>
                  <a:t>连边。此时最大流为答案。</a:t>
                </a:r>
                <a:endParaRPr lang="en-US" altLang="zh-CN" dirty="0"/>
              </a:p>
              <a:p>
                <a:endParaRPr lang="en-US" altLang="zh-CN" dirty="0"/>
              </a:p>
              <a:p>
                <a:r>
                  <a:rPr lang="zh-CN" altLang="en-US" dirty="0"/>
                  <a:t>考虑最大流等于最小割，思考最小割的形态。</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4246740"/>
              </a:xfrm>
              <a:prstGeom prst="rect">
                <a:avLst/>
              </a:prstGeom>
              <a:blipFill rotWithShape="1">
                <a:blip r:embed="rId1"/>
                <a:stretch>
                  <a:fillRect b="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09600" y="1047750"/>
                <a:ext cx="9486900" cy="1477328"/>
              </a:xfrm>
              <a:prstGeom prst="rect">
                <a:avLst/>
              </a:prstGeom>
              <a:noFill/>
            </p:spPr>
            <p:txBody>
              <a:bodyPr wrap="square" rtlCol="0">
                <a:spAutoFit/>
              </a:bodyPr>
              <a:lstStyle/>
              <a:p>
                <a:r>
                  <a:rPr lang="zh-CN" altLang="en-US" dirty="0"/>
                  <a:t>一定是割 </a:t>
                </a:r>
                <a14:m>
                  <m:oMath xmlns:m="http://schemas.openxmlformats.org/officeDocument/2006/math">
                    <m:r>
                      <a:rPr lang="en-US" altLang="zh-CN" b="0" i="1" smtClean="0">
                        <a:latin typeface="Cambria Math" panose="02040503050406030204" pitchFamily="18" charset="0"/>
                      </a:rPr>
                      <m:t>0</m:t>
                    </m:r>
                  </m:oMath>
                </a14:m>
                <a:r>
                  <a:rPr lang="en-US" altLang="zh-CN" dirty="0"/>
                  <a:t> </a:t>
                </a:r>
                <a:r>
                  <a:rPr lang="zh-CN" altLang="en-US" dirty="0"/>
                  <a:t>的前缀，后缀，和部分颜色，否则不优。</a:t>
                </a:r>
                <a:endParaRPr lang="en-US" altLang="zh-CN" dirty="0"/>
              </a:p>
              <a:p>
                <a:endParaRPr lang="en-US" altLang="zh-CN" dirty="0"/>
              </a:p>
              <a:p>
                <a:r>
                  <a:rPr lang="zh-CN" altLang="en-US" dirty="0"/>
                  <a:t>枚举前缀，线段树维护后缀的答案即可。</a:t>
                </a:r>
                <a:endParaRPr lang="en-US" altLang="zh-CN" dirty="0"/>
              </a:p>
              <a:p>
                <a:endParaRPr lang="en-US" altLang="zh-CN" dirty="0"/>
              </a:p>
              <a:p>
                <a:r>
                  <a:rPr lang="zh-CN" altLang="en-US" dirty="0"/>
                  <a:t>习题：</a:t>
                </a:r>
                <a:r>
                  <a:rPr lang="en-US" altLang="zh-CN" b="1" i="0" dirty="0">
                    <a:effectLst/>
                    <a:latin typeface="-apple-system"/>
                  </a:rPr>
                  <a:t>CF335F Buy One, Get One Free</a:t>
                </a:r>
                <a:endParaRPr lang="en-US" altLang="zh-CN" b="1" i="0" dirty="0">
                  <a:effectLst/>
                  <a:latin typeface="-apple-system"/>
                </a:endParaRPr>
              </a:p>
            </p:txBody>
          </p:sp>
        </mc:Choice>
        <mc:Fallback>
          <p:sp>
            <p:nvSpPr>
              <p:cNvPr id="3" name="文本框 2"/>
              <p:cNvSpPr txBox="1">
                <a:spLocks noRot="1" noChangeAspect="1" noMove="1" noResize="1" noEditPoints="1" noAdjustHandles="1" noChangeArrowheads="1" noChangeShapeType="1" noTextEdit="1"/>
              </p:cNvSpPr>
              <p:nvPr/>
            </p:nvSpPr>
            <p:spPr>
              <a:xfrm>
                <a:off x="609600" y="1047750"/>
                <a:ext cx="9486900" cy="1477328"/>
              </a:xfrm>
              <a:prstGeom prst="rect">
                <a:avLst/>
              </a:prstGeom>
              <a:blipFill rotWithShape="1">
                <a:blip r:embed="rId1"/>
                <a:stretch>
                  <a:fillRect b="2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3719512" y="1543050"/>
            <a:ext cx="4752975" cy="1446550"/>
          </a:xfrm>
          <a:prstGeom prst="rect">
            <a:avLst/>
          </a:prstGeom>
          <a:noFill/>
        </p:spPr>
        <p:txBody>
          <a:bodyPr wrap="square" rtlCol="0">
            <a:spAutoFit/>
          </a:bodyPr>
          <a:lstStyle/>
          <a:p>
            <a:r>
              <a:rPr lang="en-US" altLang="zh-CN" sz="8800" dirty="0">
                <a:latin typeface="+mj-lt"/>
              </a:rPr>
              <a:t>THE END</a:t>
            </a:r>
            <a:endParaRPr lang="en-US" altLang="zh-CN" sz="8800" dirty="0">
              <a:latin typeface="+mj-lt"/>
            </a:endParaRPr>
          </a:p>
        </p:txBody>
      </p:sp>
      <p:pic>
        <p:nvPicPr>
          <p:cNvPr id="2" name="3D 模型 1" descr="Rampaging T-Rex"/>
          <p:cNvPicPr>
            <a:picLocks noGrp="1" noRot="1" noChangeAspect="1" noMove="1" noResize="1" noEditPoints="1" noAdjustHandles="1" noChangeArrowheads="1" noChangeShapeType="1" noCrop="1"/>
          </p:cNvPicPr>
          <p:nvPr/>
        </p:nvPicPr>
        <p:blipFill>
          <a:blip r:embed="rId1"/>
          <a:stretch>
            <a:fillRect/>
          </a:stretch>
        </p:blipFill>
        <p:spPr>
          <a:xfrm>
            <a:off x="7990371" y="1316809"/>
            <a:ext cx="3983656" cy="3566037"/>
          </a:xfrm>
          <a:prstGeom prst="rect">
            <a:avLst/>
          </a:prstGeom>
        </p:spPr>
      </p:pic>
      <p:pic>
        <p:nvPicPr>
          <p:cNvPr id="4" name="3D 模型 3" descr="Rampaging T-Rex"/>
          <p:cNvPicPr>
            <a:picLocks noGrp="1" noRot="1" noChangeAspect="1" noMove="1" noResize="1" noEditPoints="1" noAdjustHandles="1" noChangeArrowheads="1" noChangeShapeType="1" noCrop="1"/>
          </p:cNvPicPr>
          <p:nvPr/>
        </p:nvPicPr>
        <p:blipFill>
          <a:blip r:embed="rId2"/>
          <a:stretch>
            <a:fillRect/>
          </a:stretch>
        </p:blipFill>
        <p:spPr>
          <a:xfrm>
            <a:off x="-15169" y="1236549"/>
            <a:ext cx="4449938" cy="37265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267" fill="hold"/>
                                        <p:tgtEl>
                                          <p:spTgt spid="2"/>
                                        </p:tgtEl>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9267" fill="hold"/>
                                        <p:tgtEl>
                                          <p:spTgt spid="4"/>
                                        </p:tgtEl>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61949" y="1085850"/>
                <a:ext cx="10258425" cy="1855829"/>
              </a:xfrm>
              <a:prstGeom prst="rect">
                <a:avLst/>
              </a:prstGeom>
              <a:noFill/>
            </p:spPr>
            <p:txBody>
              <a:bodyPr wrap="square" rtlCol="0">
                <a:spAutoFit/>
              </a:bodyPr>
              <a:lstStyle/>
              <a:p>
                <a:r>
                  <a:rPr lang="zh-CN" altLang="en-US" dirty="0"/>
                  <a:t>如果有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那么</a:t>
                </a:r>
                <a:endParaRPr lang="en-US" altLang="zh-CN" dirty="0"/>
              </a:p>
              <a:p>
                <a:endParaRPr lang="en-US" altLang="zh-CN"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sub>
                              </m:sSub>
                            </m:e>
                          </m:d>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2</m:t>
                                      </m:r>
                                    </m:sub>
                                  </m:sSub>
                                </m:sub>
                              </m:sSub>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𝑛</m:t>
                                      </m:r>
                                    </m:sub>
                                  </m:sSub>
                                </m:sub>
                              </m:sSub>
                            </m:e>
                          </m:d>
                        </m:e>
                      </m:d>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m:oMathPara>
                </a14:m>
                <a:endParaRPr lang="en-US" altLang="zh-CN" dirty="0"/>
              </a:p>
              <a:p>
                <a:endParaRPr lang="en-US" altLang="zh-CN" dirty="0"/>
              </a:p>
              <a:p>
                <a:r>
                  <a:rPr lang="zh-CN" altLang="en-US" dirty="0"/>
                  <a:t>所以一个满足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a14:m>
                <a:r>
                  <a:rPr lang="zh-CN" altLang="en-US" dirty="0"/>
                  <a:t>的</a:t>
                </a:r>
                <a14:m>
                  <m:oMath xmlns:m="http://schemas.openxmlformats.org/officeDocument/2006/math">
                    <m:r>
                      <a:rPr lang="en-US" altLang="zh-CN" b="0" i="1" dirty="0" smtClean="0">
                        <a:latin typeface="Cambria Math" panose="02040503050406030204" pitchFamily="18" charset="0"/>
                      </a:rPr>
                      <m:t>𝑝</m:t>
                    </m:r>
                  </m:oMath>
                </a14:m>
                <a:r>
                  <a:rPr lang="zh-CN" altLang="en-US" dirty="0"/>
                  <a:t>一定不是最优解。因此只有满足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Sub>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i="1">
                        <a:latin typeface="Cambria Math" panose="02040503050406030204" pitchFamily="18" charset="0"/>
                      </a:rPr>
                      <m:t>0</m:t>
                    </m:r>
                  </m:oMath>
                </a14:m>
                <a:r>
                  <a:rPr lang="zh-CN" altLang="en-US" dirty="0"/>
                  <a:t>的</a:t>
                </a:r>
                <a14:m>
                  <m:oMath xmlns:m="http://schemas.openxmlformats.org/officeDocument/2006/math">
                    <m:r>
                      <a:rPr lang="en-US" altLang="zh-CN" b="0" i="1" smtClean="0">
                        <a:latin typeface="Cambria Math" panose="02040503050406030204" pitchFamily="18" charset="0"/>
                      </a:rPr>
                      <m:t>𝑝</m:t>
                    </m:r>
                  </m:oMath>
                </a14:m>
                <a:r>
                  <a:rPr lang="zh-CN" altLang="en-US" dirty="0"/>
                  <a:t>才可能是最优解。</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61949" y="1085850"/>
                <a:ext cx="10258425" cy="1855829"/>
              </a:xfrm>
              <a:prstGeom prst="rect">
                <a:avLst/>
              </a:prstGeom>
              <a:blipFill rotWithShape="1">
                <a:blip r:embed="rId1"/>
                <a:stretch>
                  <a:fillRect l="-6" r="6"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61949" y="5364122"/>
                <a:ext cx="5629275" cy="582660"/>
              </a:xfrm>
              <a:prstGeom prst="rect">
                <a:avLst/>
              </a:prstGeom>
              <a:noFill/>
            </p:spPr>
            <p:txBody>
              <a:bodyPr wrap="square" rtlCol="0">
                <a:spAutoFit/>
              </a:bodyPr>
              <a:lstStyle/>
              <a:p>
                <a:r>
                  <a:rPr lang="zh-CN" altLang="en-US" dirty="0"/>
                  <a:t>按</a:t>
                </a:r>
                <a14:m>
                  <m:oMath xmlns:m="http://schemas.openxmlformats.org/officeDocument/2006/math">
                    <m:f>
                      <m:fPr>
                        <m:ctrlPr>
                          <a:rPr lang="en-US" altLang="zh-CN"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sub>
                        </m:sSub>
                      </m:den>
                    </m:f>
                  </m:oMath>
                </a14:m>
                <a:r>
                  <a:rPr lang="zh-CN" altLang="en-US" dirty="0"/>
                  <a:t>排序即可，时间复杂度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61949" y="5364122"/>
                <a:ext cx="5629275" cy="582660"/>
              </a:xfrm>
              <a:prstGeom prst="rect">
                <a:avLst/>
              </a:prstGeom>
              <a:blipFill rotWithShape="1">
                <a:blip r:embed="rId2"/>
                <a:stretch>
                  <a:fillRect l="-11" t="-48" r="1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61949" y="3137141"/>
                <a:ext cx="10810876" cy="2031518"/>
              </a:xfrm>
              <a:prstGeom prst="rect">
                <a:avLst/>
              </a:prstGeom>
              <a:noFill/>
            </p:spPr>
            <p:txBody>
              <a:bodyPr wrap="square" rtlCol="0">
                <a:spAutoFit/>
              </a:bodyPr>
              <a:lstStyle/>
              <a:p>
                <a:r>
                  <a:rPr lang="zh-CN" altLang="en-US" dirty="0"/>
                  <a:t>如果一个排列</a:t>
                </a:r>
                <a14:m>
                  <m:oMath xmlns:m="http://schemas.openxmlformats.org/officeDocument/2006/math">
                    <m:r>
                      <a:rPr lang="en-US" altLang="zh-CN" i="1" dirty="0" smtClean="0">
                        <a:latin typeface="Cambria Math" panose="02040503050406030204" pitchFamily="18" charset="0"/>
                      </a:rPr>
                      <m:t>𝑝</m:t>
                    </m:r>
                  </m:oMath>
                </a14:m>
                <a:r>
                  <a:rPr lang="zh-CN" altLang="en-US" dirty="0"/>
                  <a:t>满足这样的限制，则</a:t>
                </a:r>
                <a14:m>
                  <m:oMath xmlns:m="http://schemas.openxmlformats.org/officeDocument/2006/math">
                    <m:r>
                      <a:rPr lang="en-US" altLang="zh-CN" i="1" dirty="0" smtClean="0">
                        <a:latin typeface="Cambria Math" panose="02040503050406030204" pitchFamily="18" charset="0"/>
                      </a:rPr>
                      <m:t>𝑝</m:t>
                    </m:r>
                  </m:oMath>
                </a14:m>
                <a:r>
                  <a:rPr lang="zh-CN" altLang="en-US" dirty="0"/>
                  <a:t>满足</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𝑖</m:t>
                    </m:r>
                    <m:r>
                      <a:rPr lang="en-US" altLang="zh-CN" i="1" dirty="0" smtClean="0">
                        <a:latin typeface="Cambria Math" panose="02040503050406030204" pitchFamily="18" charset="0"/>
                      </a:rPr>
                      <m:t>&lt; </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𝑞</m:t>
                                </m:r>
                              </m:e>
                              <m:sub>
                                <m:r>
                                  <a:rPr lang="en-US" altLang="zh-CN" i="1" dirty="0" err="1" smtClean="0">
                                    <a:latin typeface="Cambria Math" panose="02040503050406030204" pitchFamily="18" charset="0"/>
                                  </a:rPr>
                                  <m:t>𝑖</m:t>
                                </m:r>
                              </m:sub>
                            </m:sSub>
                          </m:sub>
                        </m:sSub>
                      </m:sub>
                    </m:sSub>
                  </m:oMath>
                </a14:m>
                <a:r>
                  <a:rPr lang="en-US" altLang="zh-CN" dirty="0"/>
                  <a:t> </a:t>
                </a:r>
                <a:r>
                  <a:rPr lang="zh-CN" altLang="en-US" dirty="0"/>
                  <a:t>。因此对于任意数</a:t>
                </a:r>
                <a14:m>
                  <m:oMath xmlns:m="http://schemas.openxmlformats.org/officeDocument/2006/math">
                    <m:r>
                      <a:rPr lang="en-US" altLang="zh-CN" i="1" dirty="0" smtClean="0">
                        <a:latin typeface="Cambria Math" panose="02040503050406030204" pitchFamily="18" charset="0"/>
                      </a:rPr>
                      <m:t>𝑣</m:t>
                    </m:r>
                  </m:oMath>
                </a14:m>
                <a:r>
                  <a:rPr lang="zh-CN" altLang="en-US" dirty="0"/>
                  <a:t>，所有满足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dirty="0"/>
                  <a:t>的</a:t>
                </a:r>
                <a14:m>
                  <m:oMath xmlns:m="http://schemas.openxmlformats.org/officeDocument/2006/math">
                    <m:r>
                      <a:rPr lang="en-US" altLang="zh-CN" i="1" dirty="0" smtClean="0">
                        <a:latin typeface="Cambria Math" panose="02040503050406030204" pitchFamily="18" charset="0"/>
                      </a:rPr>
                      <m:t>𝑖</m:t>
                    </m:r>
                  </m:oMath>
                </a14:m>
                <a:r>
                  <a:rPr lang="zh-CN" altLang="en-US" dirty="0"/>
                  <a:t>在排列中一定构成连续的一段。不同的段在排列中按照</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en-US" altLang="zh-CN" dirty="0"/>
                  <a:t> </a:t>
                </a:r>
                <a:r>
                  <a:rPr lang="zh-CN" altLang="en-US" dirty="0"/>
                  <a:t>从小到大排序。对于任意的</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r>
                          <a:rPr lang="en-US" altLang="zh-CN" i="1" dirty="0" err="1"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r>
                          <a:rPr lang="en-US" altLang="zh-CN" i="1" dirty="0" err="1" smtClean="0">
                            <a:latin typeface="Cambria Math" panose="02040503050406030204" pitchFamily="18" charset="0"/>
                          </a:rPr>
                          <m:t>𝑗</m:t>
                        </m:r>
                      </m:sub>
                    </m:sSub>
                  </m:oMath>
                </a14:m>
                <a:r>
                  <a:rPr lang="en-US" altLang="zh-CN" dirty="0"/>
                  <a:t> </a:t>
                </a:r>
                <a:r>
                  <a:rPr lang="zh-CN" altLang="en-US" dirty="0"/>
                  <a:t>，则由</a:t>
                </a:r>
                <a14:m>
                  <m:oMath xmlns:m="http://schemas.openxmlformats.org/officeDocument/2006/math">
                    <m:r>
                      <a:rPr lang="en-US" altLang="zh-CN" i="1" dirty="0" smtClean="0">
                        <a:latin typeface="Cambria Math" panose="02040503050406030204" pitchFamily="18" charset="0"/>
                      </a:rPr>
                      <m:t>1</m:t>
                    </m:r>
                  </m:oMath>
                </a14:m>
                <a:r>
                  <a:rPr lang="zh-CN" altLang="en-US" dirty="0"/>
                  <a:t>式，如果排列中</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相邻，交换它们后得到的排列的</a:t>
                </a:r>
                <a14:m>
                  <m:oMath xmlns:m="http://schemas.openxmlformats.org/officeDocument/2006/math">
                    <m:r>
                      <a:rPr lang="en-US" altLang="zh-CN" i="1" dirty="0" smtClean="0">
                        <a:latin typeface="Cambria Math" panose="02040503050406030204" pitchFamily="18" charset="0"/>
                      </a:rPr>
                      <m:t>𝐹</m:t>
                    </m:r>
                  </m:oMath>
                </a14:m>
                <a:r>
                  <a:rPr lang="zh-CN" altLang="en-US" dirty="0"/>
                  <a:t>保持不变。因此可以得到，对于排列中满足内部所有</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zh-CN" altLang="en-US" dirty="0"/>
                  <a:t>相等的一段，这一段内任意交换不改变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e>
                            </m:d>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zh-CN" altLang="en-US" dirty="0"/>
                  <a:t>。</a:t>
                </a:r>
                <a:endParaRPr lang="en-US" altLang="zh-CN" dirty="0"/>
              </a:p>
              <a:p>
                <a:endParaRPr lang="en-US" altLang="zh-CN" dirty="0"/>
              </a:p>
              <a:p>
                <a:r>
                  <a:rPr lang="zh-CN" altLang="en-US" dirty="0"/>
                  <a:t>因此所有满足上述条件的排列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的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𝑝</m:t>
                                        </m:r>
                                      </m:sub>
                                    </m:sSub>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e>
                            </m:d>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𝑎</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𝑏</m:t>
                                    </m:r>
                                  </m:e>
                                  <m:sub>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e>
                    </m:d>
                  </m:oMath>
                </a14:m>
                <a:r>
                  <a:rPr lang="en-US" altLang="zh-CN" dirty="0"/>
                  <a:t> </a:t>
                </a:r>
                <a:r>
                  <a:rPr lang="zh-CN" altLang="en-US" dirty="0"/>
                  <a:t>相同，从而它们都是最优解。</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61949" y="3137141"/>
                <a:ext cx="10810876" cy="2031518"/>
              </a:xfrm>
              <a:prstGeom prst="rect">
                <a:avLst/>
              </a:prstGeom>
              <a:blipFill rotWithShape="1">
                <a:blip r:embed="rId3"/>
                <a:stretch>
                  <a:fillRect l="-6" t="-12"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10725150" cy="1796389"/>
              </a:xfrm>
              <a:prstGeom prst="rect">
                <a:avLst/>
              </a:prstGeom>
              <a:noFill/>
            </p:spPr>
            <p:txBody>
              <a:bodyPr wrap="square" rtlCol="0">
                <a:spAutoFit/>
              </a:bodyPr>
              <a:lstStyle/>
              <a:p>
                <a:r>
                  <a:rPr lang="zh-CN" altLang="en-US" dirty="0"/>
                  <a:t>在这个问题中，看作对于每两个元素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en-US" altLang="zh-CN" dirty="0"/>
                  <a:t> </a:t>
                </a:r>
                <a:r>
                  <a:rPr lang="zh-CN" altLang="en-US" dirty="0"/>
                  <a:t>间建立了比较关系，比较关系可以看成</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e>
                        </m:d>
                      </m:e>
                    </m:d>
                  </m:oMath>
                </a14:m>
                <a:r>
                  <a:rPr lang="zh-CN" altLang="en-US" dirty="0"/>
                  <a:t>。</a:t>
                </a:r>
                <a:endParaRPr lang="en-US" altLang="zh-CN" dirty="0"/>
              </a:p>
              <a:p>
                <a:endParaRPr lang="en-US" altLang="zh-CN" dirty="0"/>
              </a:p>
              <a:p>
                <a:r>
                  <a:rPr lang="zh-CN" altLang="en-US" dirty="0"/>
                  <a:t>在这道题中，这样定义的比较关系以及原问题中满足一些特殊的性质，使得将所有元素按照比较关系排序可以得到一种最优解。但对于</a:t>
                </a:r>
                <a:r>
                  <a:rPr lang="zh-CN" altLang="en-US" b="1" dirty="0"/>
                  <a:t>更一般</a:t>
                </a:r>
                <a:r>
                  <a:rPr lang="zh-CN" altLang="en-US" dirty="0"/>
                  <a:t>的情况，上述做法显然</a:t>
                </a:r>
                <a:r>
                  <a:rPr lang="zh-CN" altLang="en-US" b="1" dirty="0"/>
                  <a:t>不再成立</a:t>
                </a:r>
                <a:r>
                  <a:rPr lang="zh-CN" altLang="en-US" dirty="0"/>
                  <a:t>。事实上对于一些</a:t>
                </a:r>
                <a:r>
                  <a:rPr lang="en-US" altLang="zh-CN" dirty="0"/>
                  <a:t> </a:t>
                </a:r>
                <a14:m>
                  <m:oMath xmlns:m="http://schemas.openxmlformats.org/officeDocument/2006/math">
                    <m:r>
                      <a:rPr lang="en-US" altLang="zh-CN" b="0" i="1" smtClean="0">
                        <a:latin typeface="Cambria Math" panose="02040503050406030204" pitchFamily="18" charset="0"/>
                      </a:rPr>
                      <m:t>𝐹</m:t>
                    </m:r>
                  </m:oMath>
                </a14:m>
                <a:r>
                  <a:rPr lang="zh-CN" altLang="en-US" dirty="0"/>
                  <a:t>，上述形式的问题目前只有</a:t>
                </a:r>
                <a:r>
                  <a:rPr lang="zh-CN" altLang="en-US" b="1" dirty="0"/>
                  <a:t>指数级</a:t>
                </a:r>
                <a:r>
                  <a:rPr lang="zh-CN" altLang="en-US" dirty="0"/>
                  <a:t>的算法。因此考虑分析上一个问题的性质，得到使得如下算法可以找到最优解的一种条件</a:t>
                </a:r>
                <a:r>
                  <a:rPr lang="en-US" altLang="zh-CN" dirty="0"/>
                  <a:t>:</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10725150" cy="1796389"/>
              </a:xfrm>
              <a:prstGeom prst="rect">
                <a:avLst/>
              </a:prstGeom>
              <a:blipFill rotWithShape="1">
                <a:blip r:embed="rId1"/>
                <a:stretch>
                  <a:fillRect b="-149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90525" y="3105834"/>
                <a:ext cx="10363200" cy="369332"/>
              </a:xfrm>
              <a:prstGeom prst="rect">
                <a:avLst/>
              </a:prstGeom>
              <a:noFill/>
            </p:spPr>
            <p:txBody>
              <a:bodyPr wrap="square" rtlCol="0">
                <a:spAutoFit/>
              </a:bodyPr>
              <a:lstStyle/>
              <a:p>
                <a:r>
                  <a:rPr lang="zh-CN" altLang="en-US" dirty="0"/>
                  <a:t>设给出的所有元素构成的集合为</a:t>
                </a:r>
                <a14:m>
                  <m:oMath xmlns:m="http://schemas.openxmlformats.org/officeDocument/2006/math">
                    <m:r>
                      <a:rPr lang="en-US" altLang="zh-CN" i="1" dirty="0" smtClean="0">
                        <a:latin typeface="Cambria Math" panose="02040503050406030204" pitchFamily="18" charset="0"/>
                      </a:rPr>
                      <m:t>𝑆</m:t>
                    </m:r>
                  </m:oMath>
                </a14:m>
                <a:r>
                  <a:rPr lang="zh-CN" altLang="en-US" dirty="0"/>
                  <a:t>，定义</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上的一种二元比较关系</a:t>
                </a:r>
                <a14:m>
                  <m:oMath xmlns:m="http://schemas.openxmlformats.org/officeDocument/2006/math">
                    <m:r>
                      <a:rPr lang="zh-CN" altLang="en-US" i="1" dirty="0" smtClean="0">
                        <a:latin typeface="Cambria Math" panose="02040503050406030204" pitchFamily="18" charset="0"/>
                      </a:rPr>
                      <m:t>≤</m:t>
                    </m:r>
                  </m:oMath>
                </a14:m>
                <a:r>
                  <a:rPr lang="zh-CN" altLang="en-US" dirty="0"/>
                  <a:t>，将所有元素按照比较关系排序。</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90525" y="3105834"/>
                <a:ext cx="10363200" cy="369332"/>
              </a:xfrm>
              <a:prstGeom prst="rect">
                <a:avLst/>
              </a:prstGeom>
              <a:blipFill rotWithShape="1">
                <a:blip r:embed="rId2"/>
                <a:stretch>
                  <a:fillRect t="-13" b="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90524" y="3781425"/>
                <a:ext cx="10725149" cy="2862322"/>
              </a:xfrm>
              <a:prstGeom prst="rect">
                <a:avLst/>
              </a:prstGeom>
              <a:noFill/>
            </p:spPr>
            <p:txBody>
              <a:bodyPr wrap="square" rtlCol="0">
                <a:spAutoFit/>
              </a:bodyPr>
              <a:lstStyle/>
              <a:p>
                <a:r>
                  <a:rPr lang="zh-CN" altLang="en-US" dirty="0"/>
                  <a:t>在上一个问题中，不难发现存在如下性质： </a:t>
                </a:r>
                <a:endParaRPr lang="en-US" altLang="zh-CN" dirty="0"/>
              </a:p>
              <a:p>
                <a:endParaRPr lang="en-US" altLang="zh-CN" dirty="0"/>
              </a:p>
              <a:p>
                <a:r>
                  <a:rPr lang="zh-CN" altLang="en-US" b="1" dirty="0"/>
                  <a:t>性质</a:t>
                </a:r>
                <a:r>
                  <a:rPr lang="en-US" altLang="zh-CN" b="1" dirty="0"/>
                  <a:t>1</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err="1" smtClean="0">
                        <a:latin typeface="Cambria Math" panose="02040503050406030204" pitchFamily="18" charset="0"/>
                      </a:rPr>
                      <m:t>𝑏</m:t>
                    </m:r>
                    <m:r>
                      <a:rPr lang="en-US" altLang="zh-CN" b="0" i="1" dirty="0"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m:t>
                    </m:r>
                  </m:oMath>
                </a14:m>
                <a:r>
                  <a:rPr lang="zh-CN" altLang="en-US" dirty="0"/>
                  <a:t>至少有一者成立。即比较关系满足</a:t>
                </a:r>
                <a:r>
                  <a:rPr lang="zh-CN" altLang="en-US" b="1" dirty="0"/>
                  <a:t>强完全性</a:t>
                </a:r>
                <a:r>
                  <a:rPr lang="zh-CN" altLang="en-US" dirty="0"/>
                  <a:t>。 </a:t>
                </a:r>
                <a:endParaRPr lang="en-US" altLang="zh-CN" dirty="0"/>
              </a:p>
              <a:p>
                <a:endParaRPr lang="en-US" altLang="zh-CN" dirty="0"/>
              </a:p>
              <a:p>
                <a:r>
                  <a:rPr lang="zh-CN" altLang="en-US" b="1" dirty="0"/>
                  <a:t>性质</a:t>
                </a:r>
                <a:r>
                  <a:rPr lang="en-US" altLang="zh-CN" b="1" dirty="0"/>
                  <a:t>2</a:t>
                </a:r>
                <a:r>
                  <a:rPr lang="zh-CN" altLang="en-US" b="1" dirty="0"/>
                  <a:t>：</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oMath>
                </a14:m>
                <a:r>
                  <a:rPr lang="zh-CN" altLang="en-US" dirty="0"/>
                  <a:t>，则</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zh-CN" altLang="en-US" dirty="0"/>
                  <a:t>。即比较关系满足</a:t>
                </a:r>
                <a:r>
                  <a:rPr lang="zh-CN" altLang="en-US" b="1" dirty="0"/>
                  <a:t>传递性</a:t>
                </a:r>
                <a:r>
                  <a:rPr lang="zh-CN" altLang="en-US" dirty="0"/>
                  <a:t>。 </a:t>
                </a:r>
                <a:endParaRPr lang="en-US" altLang="zh-CN" dirty="0"/>
              </a:p>
              <a:p>
                <a:endParaRPr lang="en-US" altLang="zh-CN" dirty="0"/>
              </a:p>
              <a:p>
                <a:r>
                  <a:rPr lang="zh-CN" altLang="en-US" b="1" dirty="0"/>
                  <a:t>性质</a:t>
                </a:r>
                <a:r>
                  <a:rPr lang="en-US" altLang="zh-CN" b="1" dirty="0"/>
                  <a:t>3</a:t>
                </a:r>
                <a:r>
                  <a:rPr lang="zh-CN" altLang="en-US" b="1" dirty="0"/>
                  <a:t>： </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𝑆</m:t>
                    </m:r>
                  </m:oMath>
                </a14:m>
                <a:r>
                  <a:rPr lang="zh-CN" altLang="en-US" dirty="0"/>
                  <a:t>，如果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zh-CN" altLang="en-US" dirty="0"/>
                  <a:t>，则对于任意一个包含</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作为</a:t>
                </a:r>
                <a:r>
                  <a:rPr lang="zh-CN" altLang="en-US" b="1" dirty="0"/>
                  <a:t>连续子序列</a:t>
                </a:r>
                <a:r>
                  <a:rPr lang="zh-CN" altLang="en-US" dirty="0"/>
                  <a:t>的元素序列 </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r>
                      <a:rPr lang="en-US" altLang="zh-CN" i="1" dirty="0" smtClean="0">
                        <a:latin typeface="Cambria Math" panose="02040503050406030204" pitchFamily="18" charset="0"/>
                      </a:rPr>
                      <m:t>}</m:t>
                    </m:r>
                  </m:oMath>
                </a14:m>
                <a:r>
                  <a:rPr lang="zh-CN" altLang="en-US" dirty="0"/>
                  <a:t>，都有：</a:t>
                </a:r>
                <a:endParaRPr lang="en-US" altLang="zh-CN" dirty="0"/>
              </a:p>
              <a:p>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 ·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𝑠</m:t>
                                </m:r>
                              </m:e>
                              <m:sub>
                                <m:r>
                                  <a:rPr lang="en-US" altLang="zh-CN" i="1" dirty="0" err="1" smtClean="0">
                                    <a:latin typeface="Cambria Math" panose="02040503050406030204" pitchFamily="18" charset="0"/>
                                  </a:rPr>
                                  <m:t>𝑙</m:t>
                                </m:r>
                              </m:sub>
                            </m:sSub>
                          </m:e>
                        </m:d>
                      </m:e>
                    </m:d>
                    <m:r>
                      <a:rPr lang="en-US" altLang="zh-CN" b="0" i="1" dirty="0" smtClean="0">
                        <a:latin typeface="Cambria Math" panose="02040503050406030204" pitchFamily="18" charset="0"/>
                      </a:rPr>
                      <m:t> </m:t>
                    </m:r>
                  </m:oMath>
                </a14:m>
                <a:r>
                  <a:rPr lang="zh-CN" altLang="en-US" dirty="0"/>
                  <a:t> </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90524" y="3781425"/>
                <a:ext cx="10725149" cy="2862322"/>
              </a:xfrm>
              <a:prstGeom prst="rect">
                <a:avLst/>
              </a:prstGeom>
              <a:blipFill rotWithShape="1">
                <a:blip r:embed="rId3"/>
                <a:stretch>
                  <a:fillRect l="-6" r="6" b="1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369332"/>
              </a:xfrm>
              <a:prstGeom prst="rect">
                <a:avLst/>
              </a:prstGeom>
              <a:noFill/>
            </p:spPr>
            <p:txBody>
              <a:bodyPr wrap="square" rtlCol="0">
                <a:spAutoFit/>
              </a:bodyPr>
              <a:lstStyle/>
              <a:p>
                <a:r>
                  <a:rPr lang="zh-CN" altLang="en-US" dirty="0"/>
                  <a:t>有结论，若存在</a:t>
                </a:r>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满足</m:t>
                    </m:r>
                  </m:oMath>
                </a14:m>
                <a:r>
                  <a:rPr lang="zh-CN" altLang="en-US" b="1" dirty="0"/>
                  <a:t>性质</a:t>
                </a:r>
                <a:r>
                  <a:rPr lang="en-US" altLang="zh-CN" b="1" dirty="0"/>
                  <a:t>1</a:t>
                </a:r>
                <a:r>
                  <a:rPr lang="zh-CN" altLang="en-US" b="1" dirty="0"/>
                  <a:t>，</a:t>
                </a:r>
                <a:r>
                  <a:rPr lang="en-US" altLang="zh-CN" b="1" dirty="0"/>
                  <a:t>2</a:t>
                </a:r>
                <a:r>
                  <a:rPr lang="zh-CN" altLang="en-US" b="1" dirty="0"/>
                  <a:t>，</a:t>
                </a:r>
                <a:r>
                  <a:rPr lang="en-US" altLang="zh-CN" b="1" dirty="0"/>
                  <a:t>3</a:t>
                </a:r>
                <a:r>
                  <a:rPr lang="zh-CN" altLang="en-US" dirty="0"/>
                  <a:t>，那么我们有下述引理。</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369332"/>
              </a:xfrm>
              <a:prstGeom prst="rect">
                <a:avLst/>
              </a:prstGeom>
              <a:blipFill rotWithShape="1">
                <a:blip r:embed="rId1"/>
                <a:stretch>
                  <a:fillRect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90524" y="2009775"/>
                <a:ext cx="10963275" cy="4657878"/>
              </a:xfrm>
              <a:prstGeom prst="rect">
                <a:avLst/>
              </a:prstGeom>
              <a:noFill/>
            </p:spPr>
            <p:txBody>
              <a:bodyPr wrap="square" rtlCol="0">
                <a:spAutoFit/>
              </a:bodyPr>
              <a:lstStyle/>
              <a:p>
                <a:r>
                  <a:rPr lang="zh-CN" altLang="en-US" b="1" dirty="0"/>
                  <a:t>引理：</a:t>
                </a:r>
                <a:endParaRPr lang="en-US" altLang="zh-CN" b="1" dirty="0"/>
              </a:p>
              <a:p>
                <a:endParaRPr lang="en-US" altLang="zh-CN" dirty="0"/>
              </a:p>
              <a:p>
                <a:r>
                  <a:rPr lang="zh-CN" altLang="en-US" dirty="0"/>
                  <a:t>如果 </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中元素的一种排列 </a:t>
                </a:r>
                <a14:m>
                  <m:oMath xmlns:m="http://schemas.openxmlformats.org/officeDocument/2006/math">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en-US" altLang="zh-CN" dirty="0"/>
                  <a:t> </a:t>
                </a:r>
                <a:r>
                  <a:rPr lang="zh-CN" altLang="en-US" dirty="0"/>
                  <a:t>满足 </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，且 </a:t>
                </a:r>
                <a14:m>
                  <m:oMath xmlns:m="http://schemas.openxmlformats.org/officeDocument/2006/math">
                    <m:r>
                      <a:rPr lang="en-US" altLang="zh-CN" i="1" dirty="0" smtClean="0">
                        <a:latin typeface="Cambria Math" panose="02040503050406030204" pitchFamily="18" charset="0"/>
                      </a:rPr>
                      <m:t>𝐹</m:t>
                    </m:r>
                  </m:oMath>
                </a14:m>
                <a:r>
                  <a:rPr lang="en-US" altLang="zh-CN" dirty="0"/>
                  <a:t> </a:t>
                </a:r>
                <a:r>
                  <a:rPr lang="zh-CN" altLang="en-US" dirty="0"/>
                  <a:t>满足</a:t>
                </a:r>
                <a:r>
                  <a:rPr lang="zh-CN" altLang="en-US" b="1" dirty="0"/>
                  <a:t>性质</a:t>
                </a:r>
                <a:r>
                  <a:rPr lang="en-US" altLang="zh-CN" b="1" dirty="0"/>
                  <a:t>3</a:t>
                </a:r>
                <a:r>
                  <a:rPr lang="zh-CN" altLang="en-US" dirty="0"/>
                  <a:t>，则不存在一个</a:t>
                </a:r>
                <a14:m>
                  <m:oMath xmlns:m="http://schemas.openxmlformats.org/officeDocument/2006/math">
                    <m:r>
                      <a:rPr lang="en-US" altLang="zh-CN" i="1" dirty="0" smtClean="0">
                        <a:latin typeface="Cambria Math" panose="02040503050406030204" pitchFamily="18" charset="0"/>
                      </a:rPr>
                      <m:t>𝑆</m:t>
                    </m:r>
                  </m:oMath>
                </a14:m>
                <a:r>
                  <a:rPr lang="en-US" altLang="zh-CN" dirty="0"/>
                  <a:t> </a:t>
                </a:r>
                <a:r>
                  <a:rPr lang="zh-CN" altLang="en-US" dirty="0"/>
                  <a:t>中元素的排列</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r>
                      <a:rPr lang="en-US" altLang="zh-CN" i="1" dirty="0" smtClean="0">
                        <a:latin typeface="Cambria Math" panose="02040503050406030204" pitchFamily="18" charset="0"/>
                      </a:rPr>
                      <m:t>}</m:t>
                    </m:r>
                  </m:oMath>
                </a14:m>
                <a:r>
                  <a:rPr lang="zh-CN" altLang="en-US" dirty="0"/>
                  <a:t>，使得</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&lt;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zh-CN" altLang="en-US" dirty="0"/>
                  <a:t>。即 </a:t>
                </a:r>
                <a14:m>
                  <m:oMath xmlns:m="http://schemas.openxmlformats.org/officeDocument/2006/math">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oMath>
                </a14:m>
                <a:r>
                  <a:rPr lang="en-US" altLang="zh-CN" dirty="0"/>
                  <a:t> </a:t>
                </a:r>
                <a:r>
                  <a:rPr lang="zh-CN" altLang="en-US" dirty="0"/>
                  <a:t>是所有可能的排列对应的函数值中</a:t>
                </a:r>
                <a:r>
                  <a:rPr lang="zh-CN" altLang="en-US" b="1" dirty="0"/>
                  <a:t>最小</a:t>
                </a:r>
                <a:r>
                  <a:rPr lang="zh-CN" altLang="en-US" dirty="0"/>
                  <a:t>的。</a:t>
                </a:r>
                <a:endParaRPr lang="en-US" altLang="zh-CN" dirty="0"/>
              </a:p>
              <a:p>
                <a:endParaRPr lang="en-US" altLang="zh-CN" dirty="0"/>
              </a:p>
              <a:p>
                <a:r>
                  <a:rPr lang="zh-CN" altLang="en-US" dirty="0"/>
                  <a:t>证明如下</a:t>
                </a:r>
                <a:endParaRPr lang="en-US" altLang="zh-CN" dirty="0"/>
              </a:p>
              <a:p>
                <a:endParaRPr lang="en-US" altLang="zh-CN" dirty="0"/>
              </a:p>
              <a:p>
                <a:r>
                  <a:rPr lang="zh-CN" altLang="en-US" dirty="0"/>
                  <a:t>由</a:t>
                </a:r>
                <a14:m>
                  <m:oMath xmlns:m="http://schemas.openxmlformats.org/officeDocument/2006/math">
                    <m:r>
                      <a:rPr lang="zh-CN" altLang="en-US" i="1" dirty="0" smtClean="0">
                        <a:latin typeface="Cambria Math" panose="02040503050406030204" pitchFamily="18" charset="0"/>
                      </a:rPr>
                      <m:t>≤</m:t>
                    </m:r>
                  </m:oMath>
                </a14:m>
                <a:r>
                  <a:rPr lang="zh-CN" altLang="en-US" dirty="0"/>
                  <a:t>的</a:t>
                </a:r>
                <a:r>
                  <a:rPr lang="zh-CN" altLang="en-US" b="1" dirty="0"/>
                  <a:t>传递性</a:t>
                </a:r>
                <a:r>
                  <a:rPr lang="zh-CN" altLang="en-US" dirty="0"/>
                  <a:t>，有</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𝑗</m:t>
                        </m:r>
                      </m:sub>
                    </m:sSub>
                  </m:oMath>
                </a14:m>
                <a:r>
                  <a:rPr lang="zh-CN" altLang="en-US" dirty="0"/>
                  <a:t>，设</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𝑦</m:t>
                            </m:r>
                          </m:e>
                          <m:sub>
                            <m:r>
                              <a:rPr lang="en-US" altLang="zh-CN" i="1" dirty="0" err="1" smtClean="0">
                                <a:latin typeface="Cambria Math" panose="02040503050406030204" pitchFamily="18" charset="0"/>
                              </a:rPr>
                              <m:t>𝑛</m:t>
                            </m:r>
                          </m:sub>
                        </m:sSub>
                      </m:e>
                    </m:d>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zh-CN" altLang="en-US" dirty="0"/>
                  <a:t>。 </a:t>
                </a:r>
                <a:endParaRPr lang="en-US" altLang="zh-CN" dirty="0"/>
              </a:p>
              <a:p>
                <a:endParaRPr lang="en-US" altLang="zh-CN" dirty="0"/>
              </a:p>
              <a:p>
                <a:r>
                  <a:rPr lang="zh-CN" altLang="en-US" dirty="0"/>
                  <a:t>对</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oMath>
                </a14:m>
                <a:r>
                  <a:rPr lang="en-US" altLang="zh-CN" dirty="0"/>
                  <a:t> </a:t>
                </a:r>
                <a:r>
                  <a:rPr lang="zh-CN" altLang="en-US" dirty="0"/>
                  <a:t>进行 </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轮交换，第 </a:t>
                </a:r>
                <a14:m>
                  <m:oMath xmlns:m="http://schemas.openxmlformats.org/officeDocument/2006/math">
                    <m:r>
                      <a:rPr lang="en-US" altLang="zh-CN" i="1" dirty="0" smtClean="0">
                        <a:latin typeface="Cambria Math" panose="02040503050406030204" pitchFamily="18" charset="0"/>
                      </a:rPr>
                      <m:t>𝑖</m:t>
                    </m:r>
                  </m:oMath>
                </a14:m>
                <a:r>
                  <a:rPr lang="en-US" altLang="zh-CN" dirty="0"/>
                  <a:t> </a:t>
                </a:r>
                <a:r>
                  <a:rPr lang="zh-CN" altLang="en-US" dirty="0"/>
                  <a:t>轮交换通过若干次交换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en-US" altLang="zh-CN" dirty="0"/>
                  <a:t> </a:t>
                </a:r>
                <a:r>
                  <a:rPr lang="zh-CN" altLang="en-US" dirty="0"/>
                  <a:t>以及与其相邻的一个元素的顺序，将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交换至第</a:t>
                </a:r>
                <a14:m>
                  <m:oMath xmlns:m="http://schemas.openxmlformats.org/officeDocument/2006/math">
                    <m:r>
                      <a:rPr lang="en-US" altLang="zh-CN" i="1" dirty="0" smtClean="0">
                        <a:latin typeface="Cambria Math" panose="02040503050406030204" pitchFamily="18" charset="0"/>
                      </a:rPr>
                      <m:t>𝑖</m:t>
                    </m:r>
                  </m:oMath>
                </a14:m>
                <a:r>
                  <a:rPr lang="zh-CN" altLang="en-US" dirty="0"/>
                  <a:t>个位置，</a:t>
                </a:r>
                <a14:m>
                  <m:oMath xmlns:m="http://schemas.openxmlformats.org/officeDocument/2006/math">
                    <m:r>
                      <a:rPr lang="en-US" altLang="zh-CN" i="1" dirty="0" smtClean="0">
                        <a:latin typeface="Cambria Math" panose="02040503050406030204" pitchFamily="18" charset="0"/>
                      </a:rPr>
                      <m:t>𝑛</m:t>
                    </m:r>
                  </m:oMath>
                </a14:m>
                <a:r>
                  <a:rPr lang="zh-CN" altLang="en-US" dirty="0"/>
                  <a:t>轮交换后即可得到</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oMath>
                </a14:m>
                <a:r>
                  <a:rPr lang="zh-CN" altLang="en-US" dirty="0"/>
                  <a:t>，可以得到第</a:t>
                </a:r>
                <a14:m>
                  <m:oMath xmlns:m="http://schemas.openxmlformats.org/officeDocument/2006/math">
                    <m:r>
                      <a:rPr lang="en-US" altLang="zh-CN" i="1" dirty="0" smtClean="0">
                        <a:latin typeface="Cambria Math" panose="02040503050406030204" pitchFamily="18" charset="0"/>
                      </a:rPr>
                      <m:t>𝑖</m:t>
                    </m:r>
                  </m:oMath>
                </a14:m>
                <a:r>
                  <a:rPr lang="zh-CN" altLang="en-US" dirty="0"/>
                  <a:t>轮交换中的每次交换</a:t>
                </a:r>
                <a:r>
                  <a:rPr lang="zh-CN" altLang="en-US" b="1" dirty="0"/>
                  <a:t>一定</a:t>
                </a:r>
                <a:r>
                  <a:rPr lang="zh-CN" altLang="en-US" dirty="0"/>
                  <a:t>是交换</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以及</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的</a:t>
                </a:r>
                <a:r>
                  <a:rPr lang="zh-CN" altLang="en-US" b="1" dirty="0"/>
                  <a:t>前一个</a:t>
                </a:r>
                <a:r>
                  <a:rPr lang="zh-CN" altLang="en-US" dirty="0"/>
                  <a:t>元素，且设前一个元素为</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oMath>
                </a14:m>
                <a:r>
                  <a:rPr lang="zh-CN" altLang="en-US" dirty="0"/>
                  <a:t>，则一定有</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&gt;</m:t>
                    </m:r>
                    <m:r>
                      <a:rPr lang="en-US" altLang="zh-CN" i="1" dirty="0" err="1" smtClean="0">
                        <a:latin typeface="Cambria Math" panose="02040503050406030204" pitchFamily="18" charset="0"/>
                      </a:rPr>
                      <m:t>𝑖</m:t>
                    </m:r>
                    <m:r>
                      <a:rPr lang="en-US" altLang="zh-CN" b="0" i="1" dirty="0" smtClean="0">
                        <a:latin typeface="Cambria Math" panose="02040503050406030204" pitchFamily="18" charset="0"/>
                      </a:rPr>
                      <m:t> </m:t>
                    </m:r>
                  </m:oMath>
                </a14:m>
                <a:r>
                  <a:rPr lang="zh-CN" altLang="en-US" dirty="0"/>
                  <a:t>，从而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𝑡</m:t>
                        </m:r>
                      </m:sub>
                    </m:sSub>
                  </m:oMath>
                </a14:m>
                <a:r>
                  <a:rPr lang="zh-CN" altLang="en-US" dirty="0"/>
                  <a:t>。由性质</a:t>
                </a:r>
                <a:r>
                  <a:rPr lang="en-US" altLang="zh-CN" dirty="0"/>
                  <a:t>3</a:t>
                </a:r>
                <a:r>
                  <a:rPr lang="zh-CN" altLang="en-US" dirty="0"/>
                  <a:t>，这样交换相邻两个元素后，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不会增大。因此进行所有交换后</a:t>
                </a:r>
                <a14:m>
                  <m:oMath xmlns:m="http://schemas.openxmlformats.org/officeDocument/2006/math">
                    <m:r>
                      <a:rPr lang="en-US" altLang="zh-CN" i="1" dirty="0" smtClean="0">
                        <a:latin typeface="Cambria Math" panose="02040503050406030204" pitchFamily="18" charset="0"/>
                      </a:rPr>
                      <m:t>𝐹</m:t>
                    </m:r>
                  </m:oMath>
                </a14:m>
                <a:r>
                  <a:rPr lang="zh-CN" altLang="en-US" dirty="0"/>
                  <a:t>不会增大，从而有</a:t>
                </a:r>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r>
                                  <a:rPr lang="en-US" altLang="zh-CN" i="1" dirty="0" err="1" smtClean="0">
                                    <a:latin typeface="Cambria Math" panose="02040503050406030204" pitchFamily="18" charset="0"/>
                                  </a:rPr>
                                  <m:t>𝑛</m:t>
                                </m:r>
                              </m:sub>
                            </m:sSub>
                          </m:e>
                        </m:d>
                      </m:e>
                    </m:d>
                    <m:r>
                      <a:rPr lang="en-US" altLang="zh-CN" i="1" dirty="0" smtClean="0">
                        <a:latin typeface="Cambria Math" panose="02040503050406030204" pitchFamily="18" charset="0"/>
                      </a:rPr>
                      <m:t>≤ </m:t>
                    </m:r>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sub>
                            </m:sSub>
                            <m:r>
                              <a:rPr lang="en-US" altLang="zh-CN" i="1" dirty="0" smtClean="0">
                                <a:latin typeface="Cambria Math" panose="02040503050406030204" pitchFamily="18" charset="0"/>
                              </a:rPr>
                              <m:t>,… ,</m:t>
                            </m:r>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𝑥</m:t>
                                </m:r>
                              </m:e>
                              <m:sub>
                                <m:sSub>
                                  <m:sSubPr>
                                    <m:ctrlPr>
                                      <a:rPr lang="en-US" altLang="zh-CN" i="1" dirty="0" err="1" smtClean="0">
                                        <a:latin typeface="Cambria Math" panose="02040503050406030204" pitchFamily="18" charset="0"/>
                                      </a:rPr>
                                    </m:ctrlPr>
                                  </m:sSubPr>
                                  <m:e>
                                    <m:r>
                                      <a:rPr lang="en-US" altLang="zh-CN" i="1" dirty="0" err="1" smtClean="0">
                                        <a:latin typeface="Cambria Math" panose="02040503050406030204" pitchFamily="18" charset="0"/>
                                      </a:rPr>
                                      <m:t>𝑝</m:t>
                                    </m:r>
                                  </m:e>
                                  <m:sub>
                                    <m:r>
                                      <a:rPr lang="en-US" altLang="zh-CN" i="1" dirty="0" err="1" smtClean="0">
                                        <a:latin typeface="Cambria Math" panose="02040503050406030204" pitchFamily="18" charset="0"/>
                                      </a:rPr>
                                      <m:t>𝑛</m:t>
                                    </m:r>
                                  </m:sub>
                                </m:sSub>
                              </m:sub>
                            </m:sSub>
                          </m:e>
                        </m:d>
                      </m:e>
                    </m:d>
                  </m:oMath>
                </a14:m>
                <a:r>
                  <a:rPr lang="zh-CN" altLang="en-US" dirty="0"/>
                  <a:t>。</a:t>
                </a:r>
                <a:endParaRPr lang="en-US" altLang="zh-CN" dirty="0"/>
              </a:p>
              <a:p>
                <a:endParaRPr lang="en-US" altLang="zh-CN" dirty="0"/>
              </a:p>
              <a:p>
                <a:r>
                  <a:rPr lang="zh-CN" altLang="en-US" dirty="0"/>
                  <a:t>因此引理成立。</a:t>
                </a:r>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90524" y="2009775"/>
                <a:ext cx="10963275" cy="4657878"/>
              </a:xfrm>
              <a:prstGeom prst="rect">
                <a:avLst/>
              </a:prstGeom>
              <a:blipFill rotWithShape="1">
                <a:blip r:embed="rId2"/>
                <a:stretch>
                  <a:fillRect l="-6" r="6"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页脚占位符 80"/>
          <p:cNvSpPr>
            <a:spLocks noGrp="1"/>
          </p:cNvSpPr>
          <p:nvPr>
            <p:ph type="ftr" sz="quarter" idx="21"/>
          </p:nvPr>
        </p:nvSpPr>
        <p:spPr>
          <a:xfrm>
            <a:off x="4038600" y="6356350"/>
            <a:ext cx="4114800" cy="365125"/>
          </a:xfrm>
        </p:spPr>
        <p:txBody>
          <a:bodyPr rtlCol="0"/>
          <a:lstStyle/>
          <a:p>
            <a:pPr rtl="0"/>
            <a:r>
              <a:rPr lang="zh-CN" altLang="en-US"/>
              <a:t>贪心</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90525" y="1085850"/>
                <a:ext cx="9486900" cy="1477328"/>
              </a:xfrm>
              <a:prstGeom prst="rect">
                <a:avLst/>
              </a:prstGeom>
              <a:noFill/>
            </p:spPr>
            <p:txBody>
              <a:bodyPr wrap="square" rtlCol="0">
                <a:spAutoFit/>
              </a:bodyPr>
              <a:lstStyle/>
              <a:p>
                <a:r>
                  <a:rPr lang="zh-CN" altLang="en-US" dirty="0"/>
                  <a:t>由此，满足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zh-CN" altLang="en-US" dirty="0"/>
                  <a:t>的排列</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r>
                  <a:rPr lang="zh-CN" altLang="en-US" dirty="0"/>
                  <a:t> 是问题的一组最优解。</a:t>
                </a:r>
                <a:endParaRPr lang="en-US" altLang="zh-CN" dirty="0"/>
              </a:p>
              <a:p>
                <a:endParaRPr lang="en-US" altLang="zh-CN" dirty="0"/>
              </a:p>
              <a:p>
                <a:r>
                  <a:rPr lang="zh-CN" altLang="en-US" dirty="0"/>
                  <a:t>这也证明了上一个问题解法的正确性。</a:t>
                </a:r>
                <a:endParaRPr lang="en-US" altLang="zh-CN" dirty="0"/>
              </a:p>
              <a:p>
                <a:endParaRPr lang="en-US" altLang="zh-CN" dirty="0"/>
              </a:p>
              <a:p>
                <a:r>
                  <a:rPr lang="zh-CN" altLang="en-US" dirty="0"/>
                  <a:t>还有其它一些问题满足类似的形式，下面列举了几个例子。</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90525" y="1085850"/>
                <a:ext cx="9486900" cy="1477328"/>
              </a:xfrm>
              <a:prstGeom prst="rect">
                <a:avLst/>
              </a:prstGeom>
              <a:blipFill rotWithShape="1">
                <a:blip r:embed="rId1"/>
                <a:stretch>
                  <a:fillRect b="22"/>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极简风格轻快销售幻灯片</Template>
  <TotalTime>0</TotalTime>
  <Words>10475</Words>
  <Application>WPS 演示</Application>
  <PresentationFormat>宽屏</PresentationFormat>
  <Paragraphs>631</Paragraphs>
  <Slides>56</Slides>
  <Notes>56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Arial</vt:lpstr>
      <vt:lpstr>宋体</vt:lpstr>
      <vt:lpstr>Wingdings</vt:lpstr>
      <vt:lpstr>Microsoft YaHei UI</vt:lpstr>
      <vt:lpstr>Fira Sans</vt:lpstr>
      <vt:lpstr>Calibri</vt:lpstr>
      <vt:lpstr>Cambria Math</vt:lpstr>
      <vt:lpstr>微软雅黑</vt:lpstr>
      <vt:lpstr>Arial Unicode MS</vt:lpstr>
      <vt:lpstr>-apple-system</vt:lpstr>
      <vt:lpstr>Gubbi</vt:lpstr>
      <vt:lpstr>Helvetica Neue</vt:lpstr>
      <vt:lpstr>Tenorite</vt:lpstr>
      <vt:lpstr>单线</vt:lpstr>
      <vt:lpstr>greedy</vt:lpstr>
      <vt:lpstr>引入</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部分贪心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反悔贪心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贪心</dc:title>
  <dc:creator>Administrator</dc:creator>
  <cp:lastModifiedBy>luckies</cp:lastModifiedBy>
  <cp:revision>5</cp:revision>
  <dcterms:created xsi:type="dcterms:W3CDTF">2025-03-28T06:29:07Z</dcterms:created>
  <dcterms:modified xsi:type="dcterms:W3CDTF">2025-03-28T06:29:07Z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BA6E2E9948166152A140E6676617A62E_42</vt:lpwstr>
  </property>
  <property fmtid="{D5CDD505-2E9C-101B-9397-08002B2CF9AE}" pid="4" name="KSOProductBuildVer">
    <vt:lpwstr>2052-12.1.0.17900</vt:lpwstr>
  </property>
</Properties>
</file>